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6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  <p:sldMasterId id="2147483702" r:id="rId2"/>
    <p:sldMasterId id="2147483678" r:id="rId3"/>
    <p:sldMasterId id="2147483757" r:id="rId4"/>
    <p:sldMasterId id="2147483816" r:id="rId5"/>
    <p:sldMasterId id="2147483831" r:id="rId6"/>
    <p:sldMasterId id="2147483839" r:id="rId7"/>
  </p:sldMasterIdLst>
  <p:notesMasterIdLst>
    <p:notesMasterId r:id="rId30"/>
  </p:notesMasterIdLst>
  <p:handoutMasterIdLst>
    <p:handoutMasterId r:id="rId31"/>
  </p:handoutMasterIdLst>
  <p:sldIdLst>
    <p:sldId id="321" r:id="rId8"/>
    <p:sldId id="322" r:id="rId9"/>
    <p:sldId id="1142" r:id="rId10"/>
    <p:sldId id="1143" r:id="rId11"/>
    <p:sldId id="1166" r:id="rId12"/>
    <p:sldId id="1144" r:id="rId13"/>
    <p:sldId id="1167" r:id="rId14"/>
    <p:sldId id="480" r:id="rId15"/>
    <p:sldId id="434" r:id="rId16"/>
    <p:sldId id="319" r:id="rId17"/>
    <p:sldId id="428" r:id="rId18"/>
    <p:sldId id="429" r:id="rId19"/>
    <p:sldId id="263" r:id="rId20"/>
    <p:sldId id="324" r:id="rId21"/>
    <p:sldId id="430" r:id="rId22"/>
    <p:sldId id="431" r:id="rId23"/>
    <p:sldId id="433" r:id="rId24"/>
    <p:sldId id="1168" r:id="rId25"/>
    <p:sldId id="423" r:id="rId26"/>
    <p:sldId id="318" r:id="rId27"/>
    <p:sldId id="292" r:id="rId28"/>
    <p:sldId id="316" r:id="rId29"/>
  </p:sldIdLst>
  <p:sldSz cx="12192000" cy="6858000"/>
  <p:notesSz cx="6854825" cy="9985375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Montserrat" panose="02000505000000020004" pitchFamily="2" charset="0"/>
      <p:regular r:id="rId42"/>
      <p:bold r:id="rId43"/>
      <p:italic r:id="rId44"/>
      <p:boldItalic r:id="rId45"/>
    </p:embeddedFont>
    <p:embeddedFont>
      <p:font typeface="Montserrat Black" panose="020B0604020202020204" charset="0"/>
      <p:bold r:id="rId46"/>
      <p:boldItalic r:id="rId47"/>
    </p:embeddedFont>
    <p:embeddedFont>
      <p:font typeface="Segoe UI" panose="020B0502040204020203" pitchFamily="3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orient="horz" pos="2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D3FF"/>
    <a:srgbClr val="F3622C"/>
    <a:srgbClr val="7F007D"/>
    <a:srgbClr val="004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77367" autoAdjust="0"/>
  </p:normalViewPr>
  <p:slideViewPr>
    <p:cSldViewPr snapToGrid="0" showGuides="1">
      <p:cViewPr varScale="1">
        <p:scale>
          <a:sx n="80" d="100"/>
          <a:sy n="80" d="100"/>
        </p:scale>
        <p:origin x="580" y="44"/>
      </p:cViewPr>
      <p:guideLst>
        <p:guide orient="horz" pos="4088"/>
        <p:guide pos="3840"/>
        <p:guide pos="7446"/>
        <p:guide orient="horz" pos="210"/>
      </p:guideLst>
    </p:cSldViewPr>
  </p:slideViewPr>
  <p:outlineViewPr>
    <p:cViewPr>
      <p:scale>
        <a:sx n="33" d="100"/>
        <a:sy n="33" d="100"/>
      </p:scale>
      <p:origin x="0" y="-729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20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8.fntdata"/><Relationship Id="rId21" Type="http://schemas.openxmlformats.org/officeDocument/2006/relationships/slide" Target="slides/slide14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handoutMaster" Target="handoutMasters/handoutMaster1.xml"/><Relationship Id="rId44" Type="http://schemas.openxmlformats.org/officeDocument/2006/relationships/font" Target="fonts/font13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1.xml"/><Relationship Id="rId51" Type="http://schemas.openxmlformats.org/officeDocument/2006/relationships/font" Target="fonts/font2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3.xml"/><Relationship Id="rId41" Type="http://schemas.openxmlformats.org/officeDocument/2006/relationships/font" Target="fonts/font1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mailto:virtual.learningteam@qa.com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mailto:virtual.learningteam@qa.com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64AE91-5DDF-40BF-8304-7D439F80E9F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81B655-DE11-4D94-AA86-CDB94581204E}">
      <dgm:prSet custT="1"/>
      <dgm:spPr/>
      <dgm:t>
        <a:bodyPr/>
        <a:lstStyle/>
        <a:p>
          <a:r>
            <a:rPr lang="en-GB" sz="2000" dirty="0"/>
            <a:t>If </a:t>
          </a:r>
          <a:r>
            <a:rPr lang="en-GB" sz="2000" b="1" dirty="0"/>
            <a:t>I</a:t>
          </a:r>
          <a:r>
            <a:rPr lang="en-GB" sz="2000" dirty="0"/>
            <a:t> Disconnect</a:t>
          </a:r>
        </a:p>
      </dgm:t>
    </dgm:pt>
    <dgm:pt modelId="{21DF2766-CD90-419A-88EC-DC189E20DBD8}" type="parTrans" cxnId="{44DA40A9-02AA-4C8A-9DC9-23D7BAB2E02A}">
      <dgm:prSet/>
      <dgm:spPr/>
      <dgm:t>
        <a:bodyPr/>
        <a:lstStyle/>
        <a:p>
          <a:endParaRPr lang="en-GB" sz="1400"/>
        </a:p>
      </dgm:t>
    </dgm:pt>
    <dgm:pt modelId="{34165A07-7892-40BF-9289-3B16800CAD07}" type="sibTrans" cxnId="{44DA40A9-02AA-4C8A-9DC9-23D7BAB2E02A}">
      <dgm:prSet/>
      <dgm:spPr/>
      <dgm:t>
        <a:bodyPr/>
        <a:lstStyle/>
        <a:p>
          <a:endParaRPr lang="en-GB" sz="1400"/>
        </a:p>
      </dgm:t>
    </dgm:pt>
    <dgm:pt modelId="{196BC605-4F05-4FE8-9F3D-B2BD6613797E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dirty="0"/>
            <a:t>One of you will automatically become the host and when I return, I’ll resume the course</a:t>
          </a:r>
        </a:p>
      </dgm:t>
    </dgm:pt>
    <dgm:pt modelId="{BB070F23-ED46-4C1D-8BE6-5E487F930B27}" type="parTrans" cxnId="{7C707ED7-8062-49BF-BFEB-0E6766D5976F}">
      <dgm:prSet/>
      <dgm:spPr/>
      <dgm:t>
        <a:bodyPr/>
        <a:lstStyle/>
        <a:p>
          <a:endParaRPr lang="en-GB" sz="1400"/>
        </a:p>
      </dgm:t>
    </dgm:pt>
    <dgm:pt modelId="{C09F90BE-4169-4D0A-88A4-FE7703900FA1}" type="sibTrans" cxnId="{7C707ED7-8062-49BF-BFEB-0E6766D5976F}">
      <dgm:prSet/>
      <dgm:spPr/>
      <dgm:t>
        <a:bodyPr/>
        <a:lstStyle/>
        <a:p>
          <a:endParaRPr lang="en-GB" sz="1400"/>
        </a:p>
      </dgm:t>
    </dgm:pt>
    <dgm:pt modelId="{9484BFD1-F900-4328-9E2B-27315B3F41AF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dirty="0"/>
            <a:t>Please don’t leave the session</a:t>
          </a:r>
        </a:p>
      </dgm:t>
    </dgm:pt>
    <dgm:pt modelId="{7AC3C6B5-47CC-48AD-B255-6E0C9720F07E}" type="parTrans" cxnId="{5DD2C4FE-5456-433A-B5A3-ABB644AB07BC}">
      <dgm:prSet/>
      <dgm:spPr/>
      <dgm:t>
        <a:bodyPr/>
        <a:lstStyle/>
        <a:p>
          <a:endParaRPr lang="en-GB" sz="1400"/>
        </a:p>
      </dgm:t>
    </dgm:pt>
    <dgm:pt modelId="{B57B3632-BDCA-431F-A4A3-643AAD3A1ED5}" type="sibTrans" cxnId="{5DD2C4FE-5456-433A-B5A3-ABB644AB07BC}">
      <dgm:prSet/>
      <dgm:spPr/>
      <dgm:t>
        <a:bodyPr/>
        <a:lstStyle/>
        <a:p>
          <a:endParaRPr lang="en-GB" sz="1400"/>
        </a:p>
      </dgm:t>
    </dgm:pt>
    <dgm:pt modelId="{0370BE76-C1FF-44F8-B24E-B41EED97AA30}">
      <dgm:prSet custT="1"/>
      <dgm:spPr/>
      <dgm:t>
        <a:bodyPr/>
        <a:lstStyle/>
        <a:p>
          <a:r>
            <a:rPr lang="en-GB" sz="2000" dirty="0"/>
            <a:t>If </a:t>
          </a:r>
          <a:r>
            <a:rPr lang="en-GB" sz="2000" b="1" dirty="0"/>
            <a:t>you</a:t>
          </a:r>
          <a:r>
            <a:rPr lang="en-GB" sz="2000" dirty="0"/>
            <a:t> Disconnect</a:t>
          </a:r>
        </a:p>
      </dgm:t>
    </dgm:pt>
    <dgm:pt modelId="{846EA7B0-26A6-4787-9BE1-9CC1F1C7BB76}" type="parTrans" cxnId="{B954C028-2AE5-4B1E-91BA-476A5DDE3260}">
      <dgm:prSet/>
      <dgm:spPr/>
      <dgm:t>
        <a:bodyPr/>
        <a:lstStyle/>
        <a:p>
          <a:endParaRPr lang="en-GB" sz="1400"/>
        </a:p>
      </dgm:t>
    </dgm:pt>
    <dgm:pt modelId="{2B5FBF93-8E81-4E1E-B063-82B2F08493E3}" type="sibTrans" cxnId="{B954C028-2AE5-4B1E-91BA-476A5DDE3260}">
      <dgm:prSet/>
      <dgm:spPr/>
      <dgm:t>
        <a:bodyPr/>
        <a:lstStyle/>
        <a:p>
          <a:endParaRPr lang="en-GB" sz="1400"/>
        </a:p>
      </dgm:t>
    </dgm:pt>
    <dgm:pt modelId="{EF47DCA2-F377-4F6A-9095-388D34677072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dirty="0"/>
            <a:t>Don’t Panic </a:t>
          </a:r>
        </a:p>
      </dgm:t>
    </dgm:pt>
    <dgm:pt modelId="{0B9A878F-B92B-4870-9702-2E83CDF81400}" type="parTrans" cxnId="{3726CD19-5F8E-4548-9790-0C047830EDAF}">
      <dgm:prSet/>
      <dgm:spPr/>
      <dgm:t>
        <a:bodyPr/>
        <a:lstStyle/>
        <a:p>
          <a:endParaRPr lang="en-GB" sz="1400"/>
        </a:p>
      </dgm:t>
    </dgm:pt>
    <dgm:pt modelId="{2C76DD8E-B458-49B0-B361-C3E0212CF226}" type="sibTrans" cxnId="{3726CD19-5F8E-4548-9790-0C047830EDAF}">
      <dgm:prSet/>
      <dgm:spPr/>
      <dgm:t>
        <a:bodyPr/>
        <a:lstStyle/>
        <a:p>
          <a:endParaRPr lang="en-GB" sz="1400"/>
        </a:p>
      </dgm:t>
    </dgm:pt>
    <dgm:pt modelId="{79833372-CDFC-4CD0-8203-421FC18A360A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dirty="0"/>
            <a:t>Re-join using your link</a:t>
          </a:r>
        </a:p>
      </dgm:t>
    </dgm:pt>
    <dgm:pt modelId="{AB2458B9-7ED5-4966-9DD4-2F29ACA0B3EF}" type="parTrans" cxnId="{03707FF5-6ED9-4C80-A09F-40AC8D9308FA}">
      <dgm:prSet/>
      <dgm:spPr/>
      <dgm:t>
        <a:bodyPr/>
        <a:lstStyle/>
        <a:p>
          <a:endParaRPr lang="en-GB" sz="1400"/>
        </a:p>
      </dgm:t>
    </dgm:pt>
    <dgm:pt modelId="{1CA21350-4F71-4332-A1BE-1CB754A67A85}" type="sibTrans" cxnId="{03707FF5-6ED9-4C80-A09F-40AC8D9308FA}">
      <dgm:prSet/>
      <dgm:spPr/>
      <dgm:t>
        <a:bodyPr/>
        <a:lstStyle/>
        <a:p>
          <a:endParaRPr lang="en-GB" sz="1400"/>
        </a:p>
      </dgm:t>
    </dgm:pt>
    <dgm:pt modelId="{B5028F94-7F32-4405-A915-E9B977B39A47}">
      <dgm:prSet custT="1"/>
      <dgm:spPr/>
      <dgm:t>
        <a:bodyPr/>
        <a:lstStyle/>
        <a:p>
          <a:r>
            <a:rPr lang="en-GB" sz="2000" dirty="0"/>
            <a:t>Contact</a:t>
          </a:r>
        </a:p>
      </dgm:t>
    </dgm:pt>
    <dgm:pt modelId="{00E270D3-64CD-41ED-B83D-8F040315ACA2}" type="parTrans" cxnId="{ECFDCD9D-E6B7-44A9-B11B-1746CFECC3AB}">
      <dgm:prSet/>
      <dgm:spPr/>
      <dgm:t>
        <a:bodyPr/>
        <a:lstStyle/>
        <a:p>
          <a:endParaRPr lang="en-GB" sz="1400"/>
        </a:p>
      </dgm:t>
    </dgm:pt>
    <dgm:pt modelId="{FF5DBABB-1868-4333-B64C-BFA7C5167AAA}" type="sibTrans" cxnId="{ECFDCD9D-E6B7-44A9-B11B-1746CFECC3AB}">
      <dgm:prSet/>
      <dgm:spPr/>
      <dgm:t>
        <a:bodyPr/>
        <a:lstStyle/>
        <a:p>
          <a:endParaRPr lang="en-GB" sz="1400"/>
        </a:p>
      </dgm:t>
    </dgm:pt>
    <dgm:pt modelId="{F84C8919-7673-449F-8AB8-417992BC7266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noProof="0" dirty="0">
              <a:hlinkClick xmlns:r="http://schemas.openxmlformats.org/officeDocument/2006/relationships" r:id="rId1"/>
            </a:rPr>
            <a:t>virtual.learningteam@qa.com</a:t>
          </a:r>
          <a:endParaRPr lang="en-GB" sz="1600" dirty="0"/>
        </a:p>
      </dgm:t>
    </dgm:pt>
    <dgm:pt modelId="{EA0F06FD-32D3-4962-B7BA-A728D4F8AA03}" type="parTrans" cxnId="{9149C0AA-0713-4CF2-B5A5-A351B18873C4}">
      <dgm:prSet/>
      <dgm:spPr/>
      <dgm:t>
        <a:bodyPr/>
        <a:lstStyle/>
        <a:p>
          <a:endParaRPr lang="en-GB" sz="1400"/>
        </a:p>
      </dgm:t>
    </dgm:pt>
    <dgm:pt modelId="{759AAD91-A393-4031-85F9-86387425D171}" type="sibTrans" cxnId="{9149C0AA-0713-4CF2-B5A5-A351B18873C4}">
      <dgm:prSet/>
      <dgm:spPr/>
      <dgm:t>
        <a:bodyPr/>
        <a:lstStyle/>
        <a:p>
          <a:endParaRPr lang="en-GB" sz="1400"/>
        </a:p>
      </dgm:t>
    </dgm:pt>
    <dgm:pt modelId="{16559382-BD3D-4152-A542-B8528F57057E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dirty="0"/>
            <a:t>Chat link from your joining email</a:t>
          </a:r>
        </a:p>
      </dgm:t>
    </dgm:pt>
    <dgm:pt modelId="{142F2D48-BCC3-41FF-BBCB-D1B1783634BD}" type="parTrans" cxnId="{216E6A5D-C24E-42FB-9156-A37137D2842A}">
      <dgm:prSet/>
      <dgm:spPr/>
      <dgm:t>
        <a:bodyPr/>
        <a:lstStyle/>
        <a:p>
          <a:endParaRPr lang="en-GB" sz="1400"/>
        </a:p>
      </dgm:t>
    </dgm:pt>
    <dgm:pt modelId="{5F97F6F8-EC64-42C7-B8E5-479BD3F91291}" type="sibTrans" cxnId="{216E6A5D-C24E-42FB-9156-A37137D2842A}">
      <dgm:prSet/>
      <dgm:spPr/>
      <dgm:t>
        <a:bodyPr/>
        <a:lstStyle/>
        <a:p>
          <a:endParaRPr lang="en-GB" sz="1400"/>
        </a:p>
      </dgm:t>
    </dgm:pt>
    <dgm:pt modelId="{F0EC0AE1-1F02-4002-A811-FD7A9545F795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dirty="0"/>
            <a:t>0203 908 2376 </a:t>
          </a:r>
        </a:p>
      </dgm:t>
    </dgm:pt>
    <dgm:pt modelId="{E9C56815-7BC0-4C92-A297-17DE673A1B96}" type="parTrans" cxnId="{2FC44177-0B65-4E3D-8CEE-E10FC204417F}">
      <dgm:prSet/>
      <dgm:spPr/>
      <dgm:t>
        <a:bodyPr/>
        <a:lstStyle/>
        <a:p>
          <a:endParaRPr lang="en-GB" sz="1400"/>
        </a:p>
      </dgm:t>
    </dgm:pt>
    <dgm:pt modelId="{D5A31641-E771-4AEA-9F17-69E24021E0DB}" type="sibTrans" cxnId="{2FC44177-0B65-4E3D-8CEE-E10FC204417F}">
      <dgm:prSet/>
      <dgm:spPr/>
      <dgm:t>
        <a:bodyPr/>
        <a:lstStyle/>
        <a:p>
          <a:endParaRPr lang="en-GB" sz="1400"/>
        </a:p>
      </dgm:t>
    </dgm:pt>
    <dgm:pt modelId="{49F8B93A-60DE-4DDA-9FE3-E48F3CA1BF53}" type="pres">
      <dgm:prSet presAssocID="{2A64AE91-5DDF-40BF-8304-7D439F80E9F7}" presName="Name0" presStyleCnt="0">
        <dgm:presLayoutVars>
          <dgm:dir/>
          <dgm:animLvl val="lvl"/>
          <dgm:resizeHandles val="exact"/>
        </dgm:presLayoutVars>
      </dgm:prSet>
      <dgm:spPr/>
    </dgm:pt>
    <dgm:pt modelId="{FB7BF2DE-18F6-4C36-8F94-9301A8CEF612}" type="pres">
      <dgm:prSet presAssocID="{6C81B655-DE11-4D94-AA86-CDB94581204E}" presName="linNode" presStyleCnt="0"/>
      <dgm:spPr/>
    </dgm:pt>
    <dgm:pt modelId="{4D7E2065-1616-435B-AF57-F68E00529AE3}" type="pres">
      <dgm:prSet presAssocID="{6C81B655-DE11-4D94-AA86-CDB94581204E}" presName="parentText" presStyleLbl="node1" presStyleIdx="0" presStyleCnt="3" custScaleX="73234" custLinFactNeighborX="-1515" custLinFactNeighborY="-8182">
        <dgm:presLayoutVars>
          <dgm:chMax val="1"/>
          <dgm:bulletEnabled val="1"/>
        </dgm:presLayoutVars>
      </dgm:prSet>
      <dgm:spPr/>
    </dgm:pt>
    <dgm:pt modelId="{880F24D9-3F97-47E3-AB7F-16F31D8F0F6D}" type="pres">
      <dgm:prSet presAssocID="{6C81B655-DE11-4D94-AA86-CDB94581204E}" presName="descendantText" presStyleLbl="alignAccFollowNode1" presStyleIdx="0" presStyleCnt="3" custScaleX="107471" custLinFactNeighborX="8491" custLinFactNeighborY="-3684">
        <dgm:presLayoutVars>
          <dgm:bulletEnabled val="1"/>
        </dgm:presLayoutVars>
      </dgm:prSet>
      <dgm:spPr/>
    </dgm:pt>
    <dgm:pt modelId="{69B02A60-4099-498B-A1A3-D76EEC395B92}" type="pres">
      <dgm:prSet presAssocID="{34165A07-7892-40BF-9289-3B16800CAD07}" presName="sp" presStyleCnt="0"/>
      <dgm:spPr/>
    </dgm:pt>
    <dgm:pt modelId="{7908CCB8-5CE7-4DED-95EF-D9D98BD67333}" type="pres">
      <dgm:prSet presAssocID="{0370BE76-C1FF-44F8-B24E-B41EED97AA30}" presName="linNode" presStyleCnt="0"/>
      <dgm:spPr/>
    </dgm:pt>
    <dgm:pt modelId="{3A284C39-1198-4098-8BFF-970BD414A6F2}" type="pres">
      <dgm:prSet presAssocID="{0370BE76-C1FF-44F8-B24E-B41EED97AA30}" presName="parentText" presStyleLbl="node1" presStyleIdx="1" presStyleCnt="3" custScaleX="75657" custLinFactNeighborX="-1515">
        <dgm:presLayoutVars>
          <dgm:chMax val="1"/>
          <dgm:bulletEnabled val="1"/>
        </dgm:presLayoutVars>
      </dgm:prSet>
      <dgm:spPr/>
    </dgm:pt>
    <dgm:pt modelId="{D94515A7-3682-45ED-A092-B93749948859}" type="pres">
      <dgm:prSet presAssocID="{0370BE76-C1FF-44F8-B24E-B41EED97AA30}" presName="descendantText" presStyleLbl="alignAccFollowNode1" presStyleIdx="1" presStyleCnt="3" custScaleX="107814" custLinFactNeighborX="6132" custLinFactNeighborY="-4696">
        <dgm:presLayoutVars>
          <dgm:bulletEnabled val="1"/>
        </dgm:presLayoutVars>
      </dgm:prSet>
      <dgm:spPr/>
    </dgm:pt>
    <dgm:pt modelId="{E6CBA56A-42BC-40BF-86F7-1887CB7C4ADD}" type="pres">
      <dgm:prSet presAssocID="{2B5FBF93-8E81-4E1E-B063-82B2F08493E3}" presName="sp" presStyleCnt="0"/>
      <dgm:spPr/>
    </dgm:pt>
    <dgm:pt modelId="{CED2A23E-F376-4E48-A242-D51C0A3CB6DE}" type="pres">
      <dgm:prSet presAssocID="{B5028F94-7F32-4405-A915-E9B977B39A47}" presName="linNode" presStyleCnt="0"/>
      <dgm:spPr/>
    </dgm:pt>
    <dgm:pt modelId="{55C38FB3-A1C4-4D99-9C00-43A58BB470EE}" type="pres">
      <dgm:prSet presAssocID="{B5028F94-7F32-4405-A915-E9B977B39A47}" presName="parentText" presStyleLbl="node1" presStyleIdx="2" presStyleCnt="3" custScaleX="76864" custLinFactNeighborX="-1515" custLinFactNeighborY="1579">
        <dgm:presLayoutVars>
          <dgm:chMax val="1"/>
          <dgm:bulletEnabled val="1"/>
        </dgm:presLayoutVars>
      </dgm:prSet>
      <dgm:spPr/>
    </dgm:pt>
    <dgm:pt modelId="{7E61068D-5114-4369-B758-E7D922461EC3}" type="pres">
      <dgm:prSet presAssocID="{B5028F94-7F32-4405-A915-E9B977B39A47}" presName="descendantText" presStyleLbl="alignAccFollowNode1" presStyleIdx="2" presStyleCnt="3" custScaleX="107471" custLinFactNeighborX="6688">
        <dgm:presLayoutVars>
          <dgm:bulletEnabled val="1"/>
        </dgm:presLayoutVars>
      </dgm:prSet>
      <dgm:spPr/>
    </dgm:pt>
  </dgm:ptLst>
  <dgm:cxnLst>
    <dgm:cxn modelId="{E47CA708-7AC4-4D06-B7BF-B043DBA17950}" type="presOf" srcId="{F84C8919-7673-449F-8AB8-417992BC7266}" destId="{7E61068D-5114-4369-B758-E7D922461EC3}" srcOrd="0" destOrd="0" presId="urn:microsoft.com/office/officeart/2005/8/layout/vList5"/>
    <dgm:cxn modelId="{0CAAC814-0FB3-4F33-AA04-26E3ECEA50BE}" type="presOf" srcId="{2A64AE91-5DDF-40BF-8304-7D439F80E9F7}" destId="{49F8B93A-60DE-4DDA-9FE3-E48F3CA1BF53}" srcOrd="0" destOrd="0" presId="urn:microsoft.com/office/officeart/2005/8/layout/vList5"/>
    <dgm:cxn modelId="{503BAC16-3D7E-49C4-BCD5-F910DD6FF708}" type="presOf" srcId="{16559382-BD3D-4152-A542-B8528F57057E}" destId="{7E61068D-5114-4369-B758-E7D922461EC3}" srcOrd="0" destOrd="1" presId="urn:microsoft.com/office/officeart/2005/8/layout/vList5"/>
    <dgm:cxn modelId="{3726CD19-5F8E-4548-9790-0C047830EDAF}" srcId="{0370BE76-C1FF-44F8-B24E-B41EED97AA30}" destId="{EF47DCA2-F377-4F6A-9095-388D34677072}" srcOrd="0" destOrd="0" parTransId="{0B9A878F-B92B-4870-9702-2E83CDF81400}" sibTransId="{2C76DD8E-B458-49B0-B361-C3E0212CF226}"/>
    <dgm:cxn modelId="{956FCA1A-3287-42F8-B903-279BBA94D8D4}" type="presOf" srcId="{F0EC0AE1-1F02-4002-A811-FD7A9545F795}" destId="{7E61068D-5114-4369-B758-E7D922461EC3}" srcOrd="0" destOrd="2" presId="urn:microsoft.com/office/officeart/2005/8/layout/vList5"/>
    <dgm:cxn modelId="{B954C028-2AE5-4B1E-91BA-476A5DDE3260}" srcId="{2A64AE91-5DDF-40BF-8304-7D439F80E9F7}" destId="{0370BE76-C1FF-44F8-B24E-B41EED97AA30}" srcOrd="1" destOrd="0" parTransId="{846EA7B0-26A6-4787-9BE1-9CC1F1C7BB76}" sibTransId="{2B5FBF93-8E81-4E1E-B063-82B2F08493E3}"/>
    <dgm:cxn modelId="{7299C735-D877-4E93-8EF3-AC32CC34F4AC}" type="presOf" srcId="{196BC605-4F05-4FE8-9F3D-B2BD6613797E}" destId="{880F24D9-3F97-47E3-AB7F-16F31D8F0F6D}" srcOrd="0" destOrd="0" presId="urn:microsoft.com/office/officeart/2005/8/layout/vList5"/>
    <dgm:cxn modelId="{A220E635-C261-4C26-B1FE-A6D1C6F8CA7B}" type="presOf" srcId="{6C81B655-DE11-4D94-AA86-CDB94581204E}" destId="{4D7E2065-1616-435B-AF57-F68E00529AE3}" srcOrd="0" destOrd="0" presId="urn:microsoft.com/office/officeart/2005/8/layout/vList5"/>
    <dgm:cxn modelId="{1D61A138-6001-41D4-96E8-94199E669E28}" type="presOf" srcId="{EF47DCA2-F377-4F6A-9095-388D34677072}" destId="{D94515A7-3682-45ED-A092-B93749948859}" srcOrd="0" destOrd="0" presId="urn:microsoft.com/office/officeart/2005/8/layout/vList5"/>
    <dgm:cxn modelId="{216E6A5D-C24E-42FB-9156-A37137D2842A}" srcId="{B5028F94-7F32-4405-A915-E9B977B39A47}" destId="{16559382-BD3D-4152-A542-B8528F57057E}" srcOrd="1" destOrd="0" parTransId="{142F2D48-BCC3-41FF-BBCB-D1B1783634BD}" sibTransId="{5F97F6F8-EC64-42C7-B8E5-479BD3F91291}"/>
    <dgm:cxn modelId="{0B850466-6F7D-46FC-B603-0329C92CDB0C}" type="presOf" srcId="{B5028F94-7F32-4405-A915-E9B977B39A47}" destId="{55C38FB3-A1C4-4D99-9C00-43A58BB470EE}" srcOrd="0" destOrd="0" presId="urn:microsoft.com/office/officeart/2005/8/layout/vList5"/>
    <dgm:cxn modelId="{2FC44177-0B65-4E3D-8CEE-E10FC204417F}" srcId="{B5028F94-7F32-4405-A915-E9B977B39A47}" destId="{F0EC0AE1-1F02-4002-A811-FD7A9545F795}" srcOrd="2" destOrd="0" parTransId="{E9C56815-7BC0-4C92-A297-17DE673A1B96}" sibTransId="{D5A31641-E771-4AEA-9F17-69E24021E0DB}"/>
    <dgm:cxn modelId="{7BECF17E-230B-4BC3-B11F-E48185B8BE82}" type="presOf" srcId="{9484BFD1-F900-4328-9E2B-27315B3F41AF}" destId="{880F24D9-3F97-47E3-AB7F-16F31D8F0F6D}" srcOrd="0" destOrd="1" presId="urn:microsoft.com/office/officeart/2005/8/layout/vList5"/>
    <dgm:cxn modelId="{ECFDCD9D-E6B7-44A9-B11B-1746CFECC3AB}" srcId="{2A64AE91-5DDF-40BF-8304-7D439F80E9F7}" destId="{B5028F94-7F32-4405-A915-E9B977B39A47}" srcOrd="2" destOrd="0" parTransId="{00E270D3-64CD-41ED-B83D-8F040315ACA2}" sibTransId="{FF5DBABB-1868-4333-B64C-BFA7C5167AAA}"/>
    <dgm:cxn modelId="{44DA40A9-02AA-4C8A-9DC9-23D7BAB2E02A}" srcId="{2A64AE91-5DDF-40BF-8304-7D439F80E9F7}" destId="{6C81B655-DE11-4D94-AA86-CDB94581204E}" srcOrd="0" destOrd="0" parTransId="{21DF2766-CD90-419A-88EC-DC189E20DBD8}" sibTransId="{34165A07-7892-40BF-9289-3B16800CAD07}"/>
    <dgm:cxn modelId="{9149C0AA-0713-4CF2-B5A5-A351B18873C4}" srcId="{B5028F94-7F32-4405-A915-E9B977B39A47}" destId="{F84C8919-7673-449F-8AB8-417992BC7266}" srcOrd="0" destOrd="0" parTransId="{EA0F06FD-32D3-4962-B7BA-A728D4F8AA03}" sibTransId="{759AAD91-A393-4031-85F9-86387425D171}"/>
    <dgm:cxn modelId="{7C707ED7-8062-49BF-BFEB-0E6766D5976F}" srcId="{6C81B655-DE11-4D94-AA86-CDB94581204E}" destId="{196BC605-4F05-4FE8-9F3D-B2BD6613797E}" srcOrd="0" destOrd="0" parTransId="{BB070F23-ED46-4C1D-8BE6-5E487F930B27}" sibTransId="{C09F90BE-4169-4D0A-88A4-FE7703900FA1}"/>
    <dgm:cxn modelId="{6319B3EB-3B29-4F22-8D91-CAB3C9BBFA7E}" type="presOf" srcId="{0370BE76-C1FF-44F8-B24E-B41EED97AA30}" destId="{3A284C39-1198-4098-8BFF-970BD414A6F2}" srcOrd="0" destOrd="0" presId="urn:microsoft.com/office/officeart/2005/8/layout/vList5"/>
    <dgm:cxn modelId="{4B03ADEC-0F75-4A37-9393-71E988AF3BCE}" type="presOf" srcId="{79833372-CDFC-4CD0-8203-421FC18A360A}" destId="{D94515A7-3682-45ED-A092-B93749948859}" srcOrd="0" destOrd="1" presId="urn:microsoft.com/office/officeart/2005/8/layout/vList5"/>
    <dgm:cxn modelId="{03707FF5-6ED9-4C80-A09F-40AC8D9308FA}" srcId="{0370BE76-C1FF-44F8-B24E-B41EED97AA30}" destId="{79833372-CDFC-4CD0-8203-421FC18A360A}" srcOrd="1" destOrd="0" parTransId="{AB2458B9-7ED5-4966-9DD4-2F29ACA0B3EF}" sibTransId="{1CA21350-4F71-4332-A1BE-1CB754A67A85}"/>
    <dgm:cxn modelId="{5DD2C4FE-5456-433A-B5A3-ABB644AB07BC}" srcId="{6C81B655-DE11-4D94-AA86-CDB94581204E}" destId="{9484BFD1-F900-4328-9E2B-27315B3F41AF}" srcOrd="1" destOrd="0" parTransId="{7AC3C6B5-47CC-48AD-B255-6E0C9720F07E}" sibTransId="{B57B3632-BDCA-431F-A4A3-643AAD3A1ED5}"/>
    <dgm:cxn modelId="{73B0CDB6-C5B0-4936-95E8-D2C9BDF3D2E5}" type="presParOf" srcId="{49F8B93A-60DE-4DDA-9FE3-E48F3CA1BF53}" destId="{FB7BF2DE-18F6-4C36-8F94-9301A8CEF612}" srcOrd="0" destOrd="0" presId="urn:microsoft.com/office/officeart/2005/8/layout/vList5"/>
    <dgm:cxn modelId="{F8B1E66E-C0AF-409A-97EF-064E7C7B938E}" type="presParOf" srcId="{FB7BF2DE-18F6-4C36-8F94-9301A8CEF612}" destId="{4D7E2065-1616-435B-AF57-F68E00529AE3}" srcOrd="0" destOrd="0" presId="urn:microsoft.com/office/officeart/2005/8/layout/vList5"/>
    <dgm:cxn modelId="{627A675E-DED0-4288-907F-3AD5E21B59AC}" type="presParOf" srcId="{FB7BF2DE-18F6-4C36-8F94-9301A8CEF612}" destId="{880F24D9-3F97-47E3-AB7F-16F31D8F0F6D}" srcOrd="1" destOrd="0" presId="urn:microsoft.com/office/officeart/2005/8/layout/vList5"/>
    <dgm:cxn modelId="{085FDE1A-E0E0-4E0C-950C-96F3048E89DD}" type="presParOf" srcId="{49F8B93A-60DE-4DDA-9FE3-E48F3CA1BF53}" destId="{69B02A60-4099-498B-A1A3-D76EEC395B92}" srcOrd="1" destOrd="0" presId="urn:microsoft.com/office/officeart/2005/8/layout/vList5"/>
    <dgm:cxn modelId="{8FBBE1DE-1325-4A7E-B2D5-1900AB25CBBC}" type="presParOf" srcId="{49F8B93A-60DE-4DDA-9FE3-E48F3CA1BF53}" destId="{7908CCB8-5CE7-4DED-95EF-D9D98BD67333}" srcOrd="2" destOrd="0" presId="urn:microsoft.com/office/officeart/2005/8/layout/vList5"/>
    <dgm:cxn modelId="{B3F21FEB-ADA9-4D51-A700-628B9E1AF7B7}" type="presParOf" srcId="{7908CCB8-5CE7-4DED-95EF-D9D98BD67333}" destId="{3A284C39-1198-4098-8BFF-970BD414A6F2}" srcOrd="0" destOrd="0" presId="urn:microsoft.com/office/officeart/2005/8/layout/vList5"/>
    <dgm:cxn modelId="{A2304BE0-B3D5-4B9B-930B-CD84157673AF}" type="presParOf" srcId="{7908CCB8-5CE7-4DED-95EF-D9D98BD67333}" destId="{D94515A7-3682-45ED-A092-B93749948859}" srcOrd="1" destOrd="0" presId="urn:microsoft.com/office/officeart/2005/8/layout/vList5"/>
    <dgm:cxn modelId="{6019AF8F-75FD-4B6D-B91E-59EB4D6C1ED1}" type="presParOf" srcId="{49F8B93A-60DE-4DDA-9FE3-E48F3CA1BF53}" destId="{E6CBA56A-42BC-40BF-86F7-1887CB7C4ADD}" srcOrd="3" destOrd="0" presId="urn:microsoft.com/office/officeart/2005/8/layout/vList5"/>
    <dgm:cxn modelId="{660C61DB-28CF-41D1-A80E-CD600B4E82B2}" type="presParOf" srcId="{49F8B93A-60DE-4DDA-9FE3-E48F3CA1BF53}" destId="{CED2A23E-F376-4E48-A242-D51C0A3CB6DE}" srcOrd="4" destOrd="0" presId="urn:microsoft.com/office/officeart/2005/8/layout/vList5"/>
    <dgm:cxn modelId="{AFB6C743-BC37-4C9A-92A8-2A5615F2C1BF}" type="presParOf" srcId="{CED2A23E-F376-4E48-A242-D51C0A3CB6DE}" destId="{55C38FB3-A1C4-4D99-9C00-43A58BB470EE}" srcOrd="0" destOrd="0" presId="urn:microsoft.com/office/officeart/2005/8/layout/vList5"/>
    <dgm:cxn modelId="{D702C9A5-2F8C-42D6-AD93-D309A9447129}" type="presParOf" srcId="{CED2A23E-F376-4E48-A242-D51C0A3CB6DE}" destId="{7E61068D-5114-4369-B758-E7D922461EC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F24D9-3F97-47E3-AB7F-16F31D8F0F6D}">
      <dsp:nvSpPr>
        <dsp:cNvPr id="0" name=""/>
        <dsp:cNvSpPr/>
      </dsp:nvSpPr>
      <dsp:spPr>
        <a:xfrm rot="5400000">
          <a:off x="4601066" y="-2055175"/>
          <a:ext cx="1090250" cy="539696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dirty="0"/>
            <a:t>One of you will automatically become the host and when I return, I’ll resume the course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dirty="0"/>
            <a:t>Please don’t leave the session</a:t>
          </a:r>
        </a:p>
      </dsp:txBody>
      <dsp:txXfrm rot="-5400000">
        <a:off x="2447710" y="151403"/>
        <a:ext cx="5343741" cy="983806"/>
      </dsp:txXfrm>
    </dsp:sp>
    <dsp:sp modelId="{4D7E2065-1616-435B-AF57-F68E00529AE3}">
      <dsp:nvSpPr>
        <dsp:cNvPr id="0" name=""/>
        <dsp:cNvSpPr/>
      </dsp:nvSpPr>
      <dsp:spPr>
        <a:xfrm>
          <a:off x="63098" y="0"/>
          <a:ext cx="2068680" cy="13628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If </a:t>
          </a:r>
          <a:r>
            <a:rPr lang="en-GB" sz="2000" b="1" kern="1200" dirty="0"/>
            <a:t>I</a:t>
          </a:r>
          <a:r>
            <a:rPr lang="en-GB" sz="2000" kern="1200" dirty="0"/>
            <a:t> Disconnect</a:t>
          </a:r>
        </a:p>
      </dsp:txBody>
      <dsp:txXfrm>
        <a:off x="129625" y="66527"/>
        <a:ext cx="1935626" cy="1229759"/>
      </dsp:txXfrm>
    </dsp:sp>
    <dsp:sp modelId="{D94515A7-3682-45ED-A092-B93749948859}">
      <dsp:nvSpPr>
        <dsp:cNvPr id="0" name=""/>
        <dsp:cNvSpPr/>
      </dsp:nvSpPr>
      <dsp:spPr>
        <a:xfrm rot="5400000">
          <a:off x="4594321" y="-643866"/>
          <a:ext cx="1090250" cy="54141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dirty="0"/>
            <a:t>Don’t Panic 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dirty="0"/>
            <a:t>Re-join using your link</a:t>
          </a:r>
        </a:p>
      </dsp:txBody>
      <dsp:txXfrm rot="-5400000">
        <a:off x="2432352" y="1571325"/>
        <a:ext cx="5360966" cy="983806"/>
      </dsp:txXfrm>
    </dsp:sp>
    <dsp:sp modelId="{3A284C39-1198-4098-8BFF-970BD414A6F2}">
      <dsp:nvSpPr>
        <dsp:cNvPr id="0" name=""/>
        <dsp:cNvSpPr/>
      </dsp:nvSpPr>
      <dsp:spPr>
        <a:xfrm>
          <a:off x="63098" y="1433019"/>
          <a:ext cx="2137124" cy="13628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If </a:t>
          </a:r>
          <a:r>
            <a:rPr lang="en-GB" sz="2000" b="1" kern="1200" dirty="0"/>
            <a:t>you</a:t>
          </a:r>
          <a:r>
            <a:rPr lang="en-GB" sz="2000" kern="1200" dirty="0"/>
            <a:t> Disconnect</a:t>
          </a:r>
        </a:p>
      </dsp:txBody>
      <dsp:txXfrm>
        <a:off x="129625" y="1499546"/>
        <a:ext cx="2004070" cy="1229759"/>
      </dsp:txXfrm>
    </dsp:sp>
    <dsp:sp modelId="{7E61068D-5114-4369-B758-E7D922461EC3}">
      <dsp:nvSpPr>
        <dsp:cNvPr id="0" name=""/>
        <dsp:cNvSpPr/>
      </dsp:nvSpPr>
      <dsp:spPr>
        <a:xfrm rot="5400000">
          <a:off x="4602933" y="846898"/>
          <a:ext cx="1090250" cy="539696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noProof="0" dirty="0">
              <a:hlinkClick xmlns:r="http://schemas.openxmlformats.org/officeDocument/2006/relationships" r:id="rId1"/>
            </a:rPr>
            <a:t>virtual.learningteam@qa.com</a:t>
          </a:r>
          <a:endParaRPr lang="en-GB" sz="16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dirty="0"/>
            <a:t>Chat link from your joining email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dirty="0"/>
            <a:t>0203 908 2376 </a:t>
          </a:r>
        </a:p>
      </dsp:txBody>
      <dsp:txXfrm rot="-5400000">
        <a:off x="2449577" y="3053476"/>
        <a:ext cx="5343741" cy="983806"/>
      </dsp:txXfrm>
    </dsp:sp>
    <dsp:sp modelId="{55C38FB3-A1C4-4D99-9C00-43A58BB470EE}">
      <dsp:nvSpPr>
        <dsp:cNvPr id="0" name=""/>
        <dsp:cNvSpPr/>
      </dsp:nvSpPr>
      <dsp:spPr>
        <a:xfrm>
          <a:off x="63098" y="2866038"/>
          <a:ext cx="2171219" cy="13628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Contact</a:t>
          </a:r>
        </a:p>
      </dsp:txBody>
      <dsp:txXfrm>
        <a:off x="129625" y="2932565"/>
        <a:ext cx="2038165" cy="1229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0424" cy="5010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2815" y="0"/>
            <a:ext cx="2970424" cy="5010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95379-1203-4B1D-94FC-D4D0F52F1E5F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84374"/>
            <a:ext cx="2970424" cy="5010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2815" y="9484374"/>
            <a:ext cx="2970424" cy="5010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6EEC5-59A6-454E-93DD-6473A176BC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28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0424" cy="5010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2815" y="0"/>
            <a:ext cx="2970424" cy="5010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A0D16-891E-4CAD-9077-149658A39E59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1247775"/>
            <a:ext cx="5991225" cy="33702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483" y="4805462"/>
            <a:ext cx="5483860" cy="39317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84374"/>
            <a:ext cx="2970424" cy="5010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2815" y="9484374"/>
            <a:ext cx="2970424" cy="5010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A9C37-A2FB-4AC2-AA91-AF6E90133E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539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Replace with trainer photo and details of name, job title and email</a:t>
            </a:r>
          </a:p>
          <a:p>
            <a:endParaRPr lang="en-GB" dirty="0"/>
          </a:p>
          <a:p>
            <a:r>
              <a:rPr lang="en-GB" dirty="0"/>
              <a:t>Intro slides should be covered in less than 30 </a:t>
            </a:r>
            <a:r>
              <a:rPr lang="en-GB" dirty="0" err="1"/>
              <a:t>mins</a:t>
            </a:r>
            <a:r>
              <a:rPr lang="en-GB" dirty="0"/>
              <a:t>, ideally 20 </a:t>
            </a:r>
            <a:r>
              <a:rPr lang="en-GB" dirty="0" err="1"/>
              <a:t>mins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/>
              <a:t>Add dates </a:t>
            </a:r>
          </a:p>
          <a:p>
            <a:r>
              <a:rPr lang="en-GB" dirty="0"/>
              <a:t>Has start and end times but discuss break options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34330C0F-B562-4462-8544-12C6915174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4264101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Enter topics / modules from course outlines / objectives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C85CB0E6-A420-473D-8CDB-94FDEBD13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57350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Enter topics / modules from course outlines / objectives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C85CB0E6-A420-473D-8CDB-94FDEBD13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861401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Enter topics / modules from course outlines / objectives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C85CB0E6-A420-473D-8CDB-94FDEBD13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4963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OPTIONAL </a:t>
            </a:r>
          </a:p>
          <a:p>
            <a:endParaRPr lang="en-GB" dirty="0"/>
          </a:p>
          <a:p>
            <a:r>
              <a:rPr lang="en-GB" dirty="0"/>
              <a:t>Separate info to be covered later on accessing course materials: Mimeo / </a:t>
            </a:r>
            <a:r>
              <a:rPr lang="en-GB" dirty="0" err="1"/>
              <a:t>Skillpipe</a:t>
            </a:r>
            <a:r>
              <a:rPr lang="en-GB" dirty="0"/>
              <a:t>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50DFC0A5-C107-4F8C-B54E-705D31A7CD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170862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OPTIONAL </a:t>
            </a:r>
          </a:p>
          <a:p>
            <a:endParaRPr lang="en-GB" dirty="0"/>
          </a:p>
          <a:p>
            <a:r>
              <a:rPr lang="en-GB" dirty="0"/>
              <a:t>Separate info to be covered later on accessing course materials: Mimeo / </a:t>
            </a:r>
            <a:r>
              <a:rPr lang="en-GB" dirty="0" err="1"/>
              <a:t>Skillpipe</a:t>
            </a:r>
            <a:r>
              <a:rPr lang="en-GB" dirty="0"/>
              <a:t>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3EE2951F-3807-4469-8D8F-A6E5020313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921077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from learners should be short and punchy. </a:t>
            </a:r>
          </a:p>
          <a:p>
            <a:r>
              <a:rPr lang="en-GB" dirty="0"/>
              <a:t>If it’s a small group, verbal may work best. </a:t>
            </a:r>
          </a:p>
          <a:p>
            <a:r>
              <a:rPr lang="en-GB" dirty="0"/>
              <a:t>For larger groups, use any of the following slides to get them sharing info and using the WebEx online tools.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75205937-A367-4A57-8371-13E02AD1B4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752625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14CA12D-9B48-464C-B468-71D03CE8614A}" type="slidenum">
              <a:rPr lang="en-GB" noProof="0" smtClean="0"/>
              <a:pPr lvl="0"/>
              <a:t>19</a:t>
            </a:fld>
            <a:endParaRPr lang="en-GB" noProof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86757F94-4531-44A5-BFC4-03F006C0F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A99B27FA-AA29-44F2-8CF7-A59352EA25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126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OPTIONAL </a:t>
            </a:r>
          </a:p>
          <a:p>
            <a:endParaRPr lang="en-GB" dirty="0"/>
          </a:p>
          <a:p>
            <a:r>
              <a:rPr lang="en-GB" dirty="0"/>
              <a:t>Suitable for small groups. Verbal or chat window option for responses.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52D32E29-AE71-43D7-8012-CBEEC040B0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708573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 learners to pick a lane and use annotation tools to type in info. Trainer can then summarise.</a:t>
            </a:r>
          </a:p>
          <a:p>
            <a:endParaRPr lang="en-GB" dirty="0"/>
          </a:p>
          <a:p>
            <a:pPr lvl="0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2ADB-6D21-4F4C-99ED-3B4FD19802F1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5CCCA6EA-B916-4E20-BA05-11BAD0D72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226961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6807B862-E73F-4A69-9555-DEBD86FAA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A6BD06F1-4348-4EA1-9C3B-D8CEB1A6B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884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F9B52FD2-A394-483A-BB20-1539F9EC46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52E0B614-F278-478F-BB1C-0AA250F2B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18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8663" y="581025"/>
            <a:ext cx="5400675" cy="3038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 learners to send to Everyone, rather than</a:t>
            </a:r>
            <a:r>
              <a:rPr lang="en-GB" baseline="0" dirty="0"/>
              <a:t> just Host</a:t>
            </a:r>
          </a:p>
          <a:p>
            <a:endParaRPr lang="en-GB" baseline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050" algn="l"/>
                <a:tab pos="544513" algn="l"/>
                <a:tab pos="796925" algn="l"/>
                <a:tab pos="1069975" algn="l"/>
                <a:tab pos="1343025" algn="l"/>
                <a:tab pos="1614488" algn="l"/>
                <a:tab pos="1887538" algn="l"/>
                <a:tab pos="2159000" algn="l"/>
                <a:tab pos="2413000" algn="l"/>
                <a:tab pos="2684463" algn="l"/>
              </a:tabLst>
              <a:defRPr/>
            </a:pPr>
            <a:r>
              <a:rPr lang="en-GB" dirty="0"/>
              <a:t>Everyone then sees questions, answers and comments from everyone and feels more connected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876BEB-65FD-4604-BBA0-0F30E704D31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348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8663" y="581025"/>
            <a:ext cx="5400675" cy="3038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Encourage learners to use Raised Hands and</a:t>
            </a:r>
            <a:r>
              <a:rPr lang="en-GB" baseline="0" dirty="0"/>
              <a:t> Reactions regularly to </a:t>
            </a:r>
            <a:r>
              <a:rPr lang="en-GB" dirty="0"/>
              <a:t>confirm understanding of a topic / ask a question</a:t>
            </a:r>
            <a:r>
              <a:rPr lang="en-GB" baseline="0" dirty="0"/>
              <a:t> / check in with you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876BEB-65FD-4604-BBA0-0F30E704D31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571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9A9C37-A2FB-4AC2-AA91-AF6E90133E5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485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8663" y="581025"/>
            <a:ext cx="5400675" cy="3038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Optional try out on next slide…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876BEB-65FD-4604-BBA0-0F30E704D31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807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9A9C37-A2FB-4AC2-AA91-AF6E90133E5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531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9A9C37-A2FB-4AC2-AA91-AF6E90133E5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270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Enter topics / modules from course outlines / objectives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C85CB0E6-A420-473D-8CDB-94FDEBD13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655567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9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9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9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9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9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9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er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0108" y="0"/>
            <a:ext cx="8222211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40000" cy="6858000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3525" y="365125"/>
            <a:ext cx="3671887" cy="373685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184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Sidebar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5030515"/>
            <a:ext cx="2361189" cy="132089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0" y="5379138"/>
            <a:ext cx="2746241" cy="1332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1534165" y="4568506"/>
            <a:ext cx="2424152" cy="1401684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8673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Sideba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84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Sidebar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327195" y="4606108"/>
            <a:ext cx="2293146" cy="1326143"/>
            <a:chOff x="7799133" y="1870745"/>
            <a:chExt cx="1010349" cy="584292"/>
          </a:xfrm>
          <a:solidFill>
            <a:srgbClr val="FF004C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Rectangle 2"/>
          <p:cNvSpPr/>
          <p:nvPr userDrawn="1"/>
        </p:nvSpPr>
        <p:spPr>
          <a:xfrm>
            <a:off x="-11069" y="5042941"/>
            <a:ext cx="2506981" cy="126517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5374222"/>
            <a:ext cx="2506981" cy="126000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60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Te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EDB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6139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73063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4867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854197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56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7847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ark Blue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027" y="536783"/>
            <a:ext cx="2127213" cy="1197621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237213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1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24705" y="5237213"/>
            <a:ext cx="3978275" cy="12557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Trainer name Trainer name </a:t>
            </a:r>
          </a:p>
          <a:p>
            <a:r>
              <a:rPr lang="en-GB" dirty="0"/>
              <a:t>Job title</a:t>
            </a:r>
          </a:p>
          <a:p>
            <a:r>
              <a:rPr lang="en-GB" dirty="0"/>
              <a:t>Relevant certifications</a:t>
            </a:r>
          </a:p>
          <a:p>
            <a:r>
              <a:rPr lang="en-GB" dirty="0"/>
              <a:t>Email address, etc…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56395"/>
            <a:ext cx="7552267" cy="13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88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69" r="-169"/>
          <a:stretch/>
        </p:blipFill>
        <p:spPr>
          <a:xfrm>
            <a:off x="349135" y="532015"/>
            <a:ext cx="2119745" cy="1230283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2400" b="1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10396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027" y="536783"/>
            <a:ext cx="2127213" cy="1197621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237213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1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24705" y="5237213"/>
            <a:ext cx="3978275" cy="12557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Trainer name Trainer name </a:t>
            </a:r>
          </a:p>
          <a:p>
            <a:r>
              <a:rPr lang="en-GB" dirty="0"/>
              <a:t>Job title</a:t>
            </a:r>
          </a:p>
          <a:p>
            <a:r>
              <a:rPr lang="en-GB" dirty="0"/>
              <a:t>Relevant certifications</a:t>
            </a:r>
          </a:p>
          <a:p>
            <a:r>
              <a:rPr lang="en-GB" dirty="0"/>
              <a:t>Email address, etc…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856395"/>
            <a:ext cx="7552267" cy="13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74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bar Arrow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93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1250" y="-1"/>
            <a:ext cx="5300749" cy="6887911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2400" b="1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8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9" r="-169"/>
          <a:stretch/>
        </p:blipFill>
        <p:spPr>
          <a:xfrm>
            <a:off x="349135" y="532015"/>
            <a:ext cx="2119745" cy="12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30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5164" y="490450"/>
            <a:ext cx="6206836" cy="638891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2400" b="1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7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9" r="-169"/>
          <a:stretch/>
        </p:blipFill>
        <p:spPr>
          <a:xfrm>
            <a:off x="349135" y="532015"/>
            <a:ext cx="2119745" cy="12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59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27389"/>
            <a:ext cx="3884023" cy="1758582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249643" y="930001"/>
            <a:ext cx="7382347" cy="676679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135188" y="3823677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52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630516" y="2753391"/>
            <a:ext cx="5624513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83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8854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2161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4817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9776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0988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006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692B57-B20C-4CF1-AD8A-6A7DB56045DD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930B85-4D39-4F5C-B05D-5DC4EEFAD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079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3698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6878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414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5540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3021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4079" y="776577"/>
            <a:ext cx="1006852" cy="74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NewSwoop_Footer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980442"/>
            <a:ext cx="12192000" cy="17759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2160000"/>
            <a:ext cx="11040000" cy="1440000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0000" y="3960000"/>
            <a:ext cx="8640000" cy="1800000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AAAAA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38740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240000" y="900000"/>
            <a:ext cx="11760000" cy="5220000"/>
          </a:xfrm>
        </p:spPr>
        <p:txBody>
          <a:bodyPr/>
          <a:lstStyle>
            <a:lvl1pPr marL="360000" indent="-360000">
              <a:spcBef>
                <a:spcPts val="0"/>
              </a:spcBef>
              <a:defRPr b="1"/>
            </a:lvl1pPr>
            <a:lvl2pPr marL="720000" indent="-360000">
              <a:spcBef>
                <a:spcPts val="0"/>
              </a:spcBef>
              <a:defRPr/>
            </a:lvl2pPr>
            <a:lvl3pPr marL="1080000" indent="-360000">
              <a:spcBef>
                <a:spcPts val="0"/>
              </a:spcBef>
              <a:defRPr/>
            </a:lvl3pPr>
            <a:lvl4pPr marL="1440000" indent="-360000">
              <a:spcBef>
                <a:spcPts val="0"/>
              </a:spcBef>
              <a:defRPr/>
            </a:lvl4pPr>
            <a:lvl5pPr marL="1800000" indent="-360000"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0000" y="360000"/>
            <a:ext cx="11760000" cy="54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GB" sz="2400" b="1" kern="1200" baseline="0" dirty="0" smtClean="0">
                <a:solidFill>
                  <a:srgbClr val="0070C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45885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69" r="-169"/>
          <a:stretch/>
        </p:blipFill>
        <p:spPr>
          <a:xfrm>
            <a:off x="349135" y="532015"/>
            <a:ext cx="2119745" cy="1230283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2400" b="1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3920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027" y="536783"/>
            <a:ext cx="2127213" cy="1197621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237213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1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24705" y="5237213"/>
            <a:ext cx="3978275" cy="12557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Trainer name Trainer name </a:t>
            </a:r>
          </a:p>
          <a:p>
            <a:r>
              <a:rPr lang="en-GB" dirty="0"/>
              <a:t>Job title</a:t>
            </a:r>
          </a:p>
          <a:p>
            <a:r>
              <a:rPr lang="en-GB" dirty="0"/>
              <a:t>Relevant certifications</a:t>
            </a:r>
          </a:p>
          <a:p>
            <a:r>
              <a:rPr lang="en-GB" dirty="0"/>
              <a:t>Email address, etc…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56395"/>
            <a:ext cx="7552267" cy="13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35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1250" y="-1"/>
            <a:ext cx="5300749" cy="6887911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2400" b="1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8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9" r="-169"/>
          <a:stretch/>
        </p:blipFill>
        <p:spPr>
          <a:xfrm>
            <a:off x="349135" y="532015"/>
            <a:ext cx="2119745" cy="12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9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578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5164" y="490450"/>
            <a:ext cx="6206836" cy="638891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2400" b="1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7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9" r="-169"/>
          <a:stretch/>
        </p:blipFill>
        <p:spPr>
          <a:xfrm>
            <a:off x="349135" y="532015"/>
            <a:ext cx="2119745" cy="12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30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27389"/>
            <a:ext cx="3884023" cy="1758582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249643" y="930001"/>
            <a:ext cx="7382347" cy="676679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135188" y="3823677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67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debar Arrow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29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692B57-B20C-4CF1-AD8A-6A7DB56045DD}" type="datetimeFigureOut">
              <a:rPr lang="en-GB" smtClean="0"/>
              <a:t>14/04/2021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930B85-4D39-4F5C-B05D-5DC4EEFAD2B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30243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/what's next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71805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llow us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10677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on Tips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79035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12347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433680"/>
            <a:ext cx="5627171" cy="968987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4784" y="4894524"/>
            <a:ext cx="5627171" cy="1186921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90720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1">
    <p:bg>
      <p:bgPr>
        <a:solidFill>
          <a:srgbClr val="38E2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8881" y="-11575"/>
            <a:ext cx="8079261" cy="68753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002556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3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278655" cy="34015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71513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Te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3249780"/>
            <a:ext cx="5967455" cy="285925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365759"/>
            <a:ext cx="5718225" cy="61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1977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3636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899493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 sz="2000"/>
            </a:lvl4pPr>
            <a:lvl5pPr marL="180000" indent="-1800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9EDB8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3251221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23728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EDB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792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1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170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004050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779800"/>
            <a:ext cx="5627171" cy="1682133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3416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207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28CFF9"/>
          </a:solidFill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00047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614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938826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224377"/>
            <a:ext cx="5797612" cy="2396903"/>
            <a:chOff x="1320045" y="4580698"/>
            <a:chExt cx="3312434" cy="1370734"/>
          </a:xfrm>
          <a:solidFill>
            <a:srgbClr val="28CFF9"/>
          </a:solidFill>
        </p:grpSpPr>
        <p:sp>
          <p:nvSpPr>
            <p:cNvPr id="12" name="Rectangle 11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2697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3636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3 Section Divider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760859" y="768561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484072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02331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24370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405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ctivity 1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446742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2 Section Divider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9125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847736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  <a:solidFill>
            <a:srgbClr val="F91258"/>
          </a:solidFill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02837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7E007C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84903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23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ctivity 1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61888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F3622C"/>
          </a:solidFill>
        </p:grpSpPr>
        <p:sp>
          <p:nvSpPr>
            <p:cNvPr id="9" name="Rectangle 8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sp>
        <p:nvSpPr>
          <p:cNvPr id="1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367200"/>
            <a:ext cx="5718225" cy="61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2285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5605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0254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059427" y="3673998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639645" y="3673998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49996" y="3673998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059428" y="199348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639646" y="1986408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149997" y="199348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637070" y="368898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637071" y="2008475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6893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065907" y="198635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11826" y="198635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957745" y="198635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403664" y="1986352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068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15467" y="1992793"/>
            <a:ext cx="464600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069809" y="1992792"/>
            <a:ext cx="464600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7153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080209" y="4307356"/>
            <a:ext cx="4646004" cy="207217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209" y="2003204"/>
            <a:ext cx="4645958" cy="207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5914" y="2003203"/>
            <a:ext cx="4645958" cy="207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25868" y="4307356"/>
            <a:ext cx="4646004" cy="207217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8481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610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4269826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27709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ark Blue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027" y="536783"/>
            <a:ext cx="2127213" cy="1197621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237213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1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24705" y="5237213"/>
            <a:ext cx="3978275" cy="12557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Trainer name Trainer name </a:t>
            </a:r>
          </a:p>
          <a:p>
            <a:r>
              <a:rPr lang="en-GB" dirty="0"/>
              <a:t>Job title</a:t>
            </a:r>
          </a:p>
          <a:p>
            <a:r>
              <a:rPr lang="en-GB" dirty="0"/>
              <a:t>Relevant certifications</a:t>
            </a:r>
          </a:p>
          <a:p>
            <a:r>
              <a:rPr lang="en-GB" dirty="0"/>
              <a:t>Email address, etc…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56395"/>
            <a:ext cx="7552267" cy="13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8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630516" y="2753391"/>
            <a:ext cx="5624513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89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7E007C"/>
          </a:solidFill>
        </p:grpSpPr>
        <p:sp>
          <p:nvSpPr>
            <p:cNvPr id="16" name="Rectangle 15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367200"/>
            <a:ext cx="5718225" cy="61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7822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Sidebar (Te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56680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38" Type="http://schemas.openxmlformats.org/officeDocument/2006/relationships/image" Target="../media/image24.png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37" Type="http://schemas.openxmlformats.org/officeDocument/2006/relationships/theme" Target="../theme/theme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8.xml"/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248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35" r:id="rId2"/>
    <p:sldLayoutId id="2147483737" r:id="rId3"/>
    <p:sldLayoutId id="214748383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66" userDrawn="1">
          <p15:clr>
            <a:srgbClr val="F26B43"/>
          </p15:clr>
        </p15:guide>
        <p15:guide id="3" pos="247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457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12" r:id="rId5"/>
    <p:sldLayoutId id="2147483713" r:id="rId6"/>
    <p:sldLayoutId id="2147483714" r:id="rId7"/>
    <p:sldLayoutId id="2147483715" r:id="rId8"/>
    <p:sldLayoutId id="2147483708" r:id="rId9"/>
    <p:sldLayoutId id="2147483721" r:id="rId10"/>
    <p:sldLayoutId id="2147483722" r:id="rId11"/>
    <p:sldLayoutId id="2147483723" r:id="rId12"/>
    <p:sldLayoutId id="214748387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11471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218" y="1825625"/>
            <a:ext cx="114715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13985" y="6311899"/>
            <a:ext cx="1217797" cy="323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C554F-2335-4EBA-A5CB-7E6DBA707A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65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815" r:id="rId2"/>
    <p:sldLayoutId id="2147483699" r:id="rId3"/>
    <p:sldLayoutId id="2147483724" r:id="rId4"/>
    <p:sldLayoutId id="2147483811" r:id="rId5"/>
    <p:sldLayoutId id="214748381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fld id="{212B6014-B4C6-4FE4-AFC5-8DF5516F4E9B}" type="datetimeFigureOut">
              <a:rPr lang="en-GB" smtClean="0">
                <a:solidFill>
                  <a:srgbClr val="004050">
                    <a:tint val="75000"/>
                  </a:srgbClr>
                </a:solidFill>
              </a:rPr>
              <a:pPr/>
              <a:t>14/04/2021</a:t>
            </a:fld>
            <a:endParaRPr lang="en-GB" dirty="0">
              <a:solidFill>
                <a:srgbClr val="00405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endParaRPr lang="en-GB" dirty="0">
              <a:solidFill>
                <a:srgbClr val="00405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fld id="{3CB6CFFC-8213-48C9-8692-0F447323F3DE}" type="slidenum">
              <a:rPr lang="en-GB" smtClean="0">
                <a:solidFill>
                  <a:srgbClr val="004050">
                    <a:tint val="75000"/>
                  </a:srgbClr>
                </a:solidFill>
              </a:rPr>
              <a:pPr/>
              <a:t>‹#›</a:t>
            </a:fld>
            <a:endParaRPr lang="en-GB" dirty="0">
              <a:solidFill>
                <a:srgbClr val="004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805447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Clr>
          <a:schemeClr val="tx1"/>
        </a:buClr>
        <a:buSzPct val="115000"/>
        <a:buFont typeface="Montserrat" panose="00000500000000000000" pitchFamily="2" charset="0"/>
        <a:buChar char="→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Clr>
          <a:schemeClr val="tx1"/>
        </a:buClr>
        <a:buSzPct val="125000"/>
        <a:buFont typeface="Montserrat" panose="00000500000000000000" pitchFamily="2" charset="0"/>
        <a:buChar char="→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Clr>
          <a:schemeClr val="tx1"/>
        </a:buClr>
        <a:buSzPct val="120000"/>
        <a:buFont typeface="Montserrat" panose="00000500000000000000" pitchFamily="2" charset="0"/>
        <a:buChar char="→"/>
        <a:defRPr sz="105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Clr>
          <a:schemeClr val="tx1"/>
        </a:buClr>
        <a:buSzPct val="120000"/>
        <a:buFont typeface="Montserrat" panose="00000500000000000000" pitchFamily="2" charset="0"/>
        <a:buChar char="→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Clr>
          <a:schemeClr val="tx1"/>
        </a:buClr>
        <a:buSzPct val="125000"/>
        <a:buFont typeface="Montserrat" panose="00000500000000000000" pitchFamily="2" charset="0"/>
        <a:buChar char="→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0FA7F-17FB-4DF8-AB89-BC4B9C4996D8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51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11471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218" y="1825625"/>
            <a:ext cx="114715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13985" y="6311899"/>
            <a:ext cx="1217797" cy="323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C554F-2335-4EBA-A5CB-7E6DBA707A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26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4" y="6584738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989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  <p:sldLayoutId id="2147483857" r:id="rId18"/>
    <p:sldLayoutId id="2147483858" r:id="rId19"/>
    <p:sldLayoutId id="2147483859" r:id="rId20"/>
    <p:sldLayoutId id="2147483860" r:id="rId21"/>
    <p:sldLayoutId id="2147483861" r:id="rId22"/>
    <p:sldLayoutId id="2147483862" r:id="rId23"/>
    <p:sldLayoutId id="2147483863" r:id="rId24"/>
    <p:sldLayoutId id="2147483864" r:id="rId25"/>
    <p:sldLayoutId id="2147483865" r:id="rId26"/>
    <p:sldLayoutId id="2147483866" r:id="rId27"/>
    <p:sldLayoutId id="2147483867" r:id="rId28"/>
    <p:sldLayoutId id="2147483868" r:id="rId29"/>
    <p:sldLayoutId id="2147483869" r:id="rId30"/>
    <p:sldLayoutId id="2147483870" r:id="rId31"/>
    <p:sldLayoutId id="2147483871" r:id="rId32"/>
    <p:sldLayoutId id="2147483872" r:id="rId33"/>
    <p:sldLayoutId id="2147483873" r:id="rId34"/>
    <p:sldLayoutId id="2147483874" r:id="rId35"/>
    <p:sldLayoutId id="2147483875" r:id="rId36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15000"/>
        <a:buFontTx/>
        <a:buNone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0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4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2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6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0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4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8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14-16 April 2021</a:t>
            </a:r>
          </a:p>
          <a:p>
            <a:r>
              <a:rPr lang="en-GB" dirty="0"/>
              <a:t>09:30 - 16:30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3753" y="1967138"/>
            <a:ext cx="6492578" cy="2277604"/>
          </a:xfrm>
        </p:spPr>
        <p:txBody>
          <a:bodyPr/>
          <a:lstStyle/>
          <a:p>
            <a:r>
              <a:rPr lang="en-GB" dirty="0"/>
              <a:t>Welcome to DXD L4 DevOps Culture and Methodologies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GB" sz="1800" dirty="0"/>
              <a:t>Andrew Burgess</a:t>
            </a:r>
          </a:p>
          <a:p>
            <a:pPr algn="r"/>
            <a:r>
              <a:rPr lang="en-GB" sz="1800" dirty="0"/>
              <a:t>Software Development  and DevOps Tutor</a:t>
            </a:r>
          </a:p>
          <a:p>
            <a:pPr algn="r"/>
            <a:r>
              <a:rPr lang="en-GB" sz="1800" dirty="0"/>
              <a:t>andrew.burgess@qa.com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FDA67-08AB-49FB-99D7-8D5F79DAE2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889661" flipH="1">
            <a:off x="7925825" y="743782"/>
            <a:ext cx="3402393" cy="34023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1203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017459" y="960100"/>
            <a:ext cx="8816732" cy="922432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+mj-lt"/>
              </a:rPr>
              <a:t>Wednesday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17459" y="1882532"/>
            <a:ext cx="8936002" cy="2371901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DevOps as a culture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Continuous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Labs...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Agile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Designing a CI pipeline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E81F6D2-42EB-49B8-BBA1-49DD28B55271}"/>
              </a:ext>
            </a:extLst>
          </p:cNvPr>
          <p:cNvSpPr txBox="1">
            <a:spLocks/>
          </p:cNvSpPr>
          <p:nvPr/>
        </p:nvSpPr>
        <p:spPr>
          <a:xfrm>
            <a:off x="3017459" y="4759860"/>
            <a:ext cx="8936002" cy="191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730247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017459" y="960100"/>
            <a:ext cx="8816732" cy="922432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+mj-lt"/>
              </a:rPr>
              <a:t>Thursday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017459" y="1882532"/>
            <a:ext cx="8936002" cy="2371901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Continuous delivery / 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Introduction to source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Git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Git branching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Git forking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Pull requests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/>
          </a:p>
          <a:p>
            <a:r>
              <a:rPr lang="en-GB" sz="2000" b="1" dirty="0"/>
              <a:t>Labs...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CD in the real world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Other 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Practical Git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E81F6D2-42EB-49B8-BBA1-49DD28B55271}"/>
              </a:ext>
            </a:extLst>
          </p:cNvPr>
          <p:cNvSpPr txBox="1">
            <a:spLocks/>
          </p:cNvSpPr>
          <p:nvPr/>
        </p:nvSpPr>
        <p:spPr>
          <a:xfrm>
            <a:off x="3017459" y="4759860"/>
            <a:ext cx="8936002" cy="191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33283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017459" y="960100"/>
            <a:ext cx="8816732" cy="922432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+mj-lt"/>
              </a:rPr>
              <a:t>Friday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17459" y="1882532"/>
            <a:ext cx="8936002" cy="2371901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Installing Jenkins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Jenkins jobs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Other miscellaneous topics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r>
              <a:rPr lang="en-GB" sz="2000" dirty="0"/>
              <a:t>Labs and activities...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Practical Jenkins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Real-life CI/CD with Heroku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r>
              <a:rPr lang="en-GB" sz="2000" dirty="0"/>
              <a:t>Course evaluation / next steps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E81F6D2-42EB-49B8-BBA1-49DD28B55271}"/>
              </a:ext>
            </a:extLst>
          </p:cNvPr>
          <p:cNvSpPr txBox="1">
            <a:spLocks/>
          </p:cNvSpPr>
          <p:nvPr/>
        </p:nvSpPr>
        <p:spPr>
          <a:xfrm>
            <a:off x="3017459" y="4759860"/>
            <a:ext cx="8936002" cy="191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404553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Course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51531-2E3B-4D15-AE36-13A6DF2818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1122744"/>
            <a:ext cx="6733684" cy="5294680"/>
          </a:xfrm>
        </p:spPr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Learner Guide (PDF)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Slides (as PDF)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Lab instructions (PDF)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[Shared via OneDrive and/or zip file]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8452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DEVELOPMENT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51531-2E3B-4D15-AE36-13A6DF2818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1076446"/>
            <a:ext cx="6733684" cy="5340978"/>
          </a:xfrm>
        </p:spPr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Remote PCs are available for anyone who needs them [links TBC]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If using own PC...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dirty="0"/>
              <a:t>IDE (e.g. Visual Studio Code)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dirty="0"/>
              <a:t>Git installed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dirty="0"/>
              <a:t>Git Bash (for Windows)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dirty="0"/>
              <a:t>Node JS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Everyone: GitHub account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881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2A7D-3D6F-4E3D-9423-76920022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Online Learning Survey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7719E-3870-40A2-915E-39FFCE3435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/>
          <a:lstStyle/>
          <a:p>
            <a:endParaRPr lang="en-GB" dirty="0"/>
          </a:p>
          <a:p>
            <a:r>
              <a:rPr lang="en-GB" dirty="0"/>
              <a:t>Could you let me know (via chat)...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Estimate % of online learning completed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 useful did you find it?</a:t>
            </a:r>
          </a:p>
        </p:txBody>
      </p:sp>
    </p:spTree>
    <p:extLst>
      <p:ext uri="{BB962C8B-B14F-4D97-AF65-F5344CB8AC3E}">
        <p14:creationId xmlns:p14="http://schemas.microsoft.com/office/powerpoint/2010/main" val="3138785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3EA2-B1B9-49A8-9E0E-AB959BB70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Module Reflection / Submission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437AC-513A-44EA-979F-D223549BAF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What’s the key thing that you have learnt?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What’s the key thing that you will want to improve, or do differently?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Also, when you get back to your workplace, can you briefly tell us: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What will you stop doing as a direct result of this Discover/Practise activity, and when?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What will you start doing as a direct result of this Discover/Practise activity, and when?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What will you continue doing, going forward?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How do you know that you have been successful?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23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3EA2-B1B9-49A8-9E0E-AB959BB70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Apply and Prove 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437AC-513A-44EA-979F-D223549BAF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/>
          <a:lstStyle/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See the "apply" activity in Bud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... produce a project that explains and expands on your role within the company, and that evidences research you have done on a DevOps pipeline at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Your output will be added to your final portfolio, as evidence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519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68C30-C145-4710-B149-71F8FC4735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400" dirty="0"/>
              <a:t>Introductions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1BA3C-AAF8-4915-997E-10A7836E7E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6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990E1B-5A79-41C0-944F-F49C706D1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4240" y="1239520"/>
            <a:ext cx="11095760" cy="4880480"/>
          </a:xfrm>
        </p:spPr>
        <p:txBody>
          <a:bodyPr/>
          <a:lstStyle/>
          <a:p>
            <a:r>
              <a:rPr lang="en-GB" dirty="0"/>
              <a:t>Andrew Burgess</a:t>
            </a:r>
          </a:p>
          <a:p>
            <a:r>
              <a:rPr lang="en-GB" dirty="0"/>
              <a:t>Software Developer / Tutor</a:t>
            </a:r>
          </a:p>
          <a:p>
            <a:endParaRPr lang="en-GB" dirty="0"/>
          </a:p>
          <a:p>
            <a:r>
              <a:rPr lang="en-GB" dirty="0"/>
              <a:t>Marconi Underwater Defence Systems | Lucas Aerospace | CODA Financials | bespoke software houses | packaged software houses | Carlsberg IT | web / advertising agencies | OutSystems (low-code)</a:t>
            </a:r>
          </a:p>
          <a:p>
            <a:endParaRPr lang="en-GB" dirty="0"/>
          </a:p>
          <a:p>
            <a:r>
              <a:rPr lang="en-GB" dirty="0"/>
              <a:t>Assembler | C | C++ | C# | some Java | Python | JavaScript</a:t>
            </a:r>
          </a:p>
          <a:p>
            <a:r>
              <a:rPr lang="en-GB" dirty="0"/>
              <a:t>SQL Server | ASP.NET MVC | .NET Core | NodeJS | AngularJS | Angular</a:t>
            </a:r>
          </a:p>
          <a:p>
            <a:r>
              <a:rPr lang="en-GB" dirty="0"/>
              <a:t>Docker | AWS | Azure | CI/CD pipelines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BB87B9-0DC2-49A6-AADA-244A8ECE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me...</a:t>
            </a:r>
          </a:p>
        </p:txBody>
      </p:sp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95E09D3-2C7E-4FF0-BB33-7505E3458B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052500" y="223940"/>
            <a:ext cx="1899500" cy="18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50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247914" y="1341438"/>
            <a:ext cx="7382347" cy="67667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Troubleshooting </a:t>
            </a:r>
          </a:p>
          <a:p>
            <a:endParaRPr lang="en-GB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E3347BC-3B4B-416B-928C-42A9D7FCA8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0967923"/>
              </p:ext>
            </p:extLst>
          </p:nvPr>
        </p:nvGraphicFramePr>
        <p:xfrm>
          <a:off x="3973984" y="2260848"/>
          <a:ext cx="7846541" cy="4228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6211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114161" y="1241306"/>
            <a:ext cx="7382347" cy="676679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latin typeface="+mj-lt"/>
              </a:rPr>
              <a:t>It’s all about YOU 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114161" y="2271598"/>
            <a:ext cx="2182874" cy="1778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Name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470424" y="2271598"/>
            <a:ext cx="2300926" cy="1778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Where do you work?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114160" y="4189609"/>
            <a:ext cx="4657189" cy="1778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Knowledge and Experience (programming, DevOps etc) </a:t>
            </a:r>
          </a:p>
        </p:txBody>
      </p:sp>
    </p:spTree>
    <p:extLst>
      <p:ext uri="{BB962C8B-B14F-4D97-AF65-F5344CB8AC3E}">
        <p14:creationId xmlns:p14="http://schemas.microsoft.com/office/powerpoint/2010/main" val="357222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560FC50-5B82-4A14-9140-AE9DEB0E7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8530"/>
              </p:ext>
            </p:extLst>
          </p:nvPr>
        </p:nvGraphicFramePr>
        <p:xfrm>
          <a:off x="293414" y="363193"/>
          <a:ext cx="11605172" cy="59879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6961">
                  <a:extLst>
                    <a:ext uri="{9D8B030D-6E8A-4147-A177-3AD203B41FA5}">
                      <a16:colId xmlns:a16="http://schemas.microsoft.com/office/drawing/2014/main" val="2578433606"/>
                    </a:ext>
                  </a:extLst>
                </a:gridCol>
                <a:gridCol w="10058211">
                  <a:extLst>
                    <a:ext uri="{9D8B030D-6E8A-4147-A177-3AD203B41FA5}">
                      <a16:colId xmlns:a16="http://schemas.microsoft.com/office/drawing/2014/main" val="3594654811"/>
                    </a:ext>
                  </a:extLst>
                </a:gridCol>
              </a:tblGrid>
              <a:tr h="85541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What are your particular objectives for</a:t>
                      </a:r>
                      <a:r>
                        <a:rPr lang="en-GB" sz="2400" baseline="0" dirty="0"/>
                        <a:t> the course</a:t>
                      </a:r>
                      <a:r>
                        <a:rPr lang="en-GB" sz="2400" dirty="0"/>
                        <a:t>?</a:t>
                      </a:r>
                      <a:endParaRPr lang="en-GB" sz="2400" b="1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015216"/>
                  </a:ext>
                </a:extLst>
              </a:tr>
              <a:tr h="855416">
                <a:tc>
                  <a:txBody>
                    <a:bodyPr/>
                    <a:lstStyle/>
                    <a:p>
                      <a:r>
                        <a:rPr lang="en-GB" sz="1800" b="1" dirty="0"/>
                        <a:t>Ben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827510"/>
                  </a:ext>
                </a:extLst>
              </a:tr>
              <a:tr h="855416">
                <a:tc>
                  <a:txBody>
                    <a:bodyPr/>
                    <a:lstStyle/>
                    <a:p>
                      <a:r>
                        <a:rPr lang="en-GB" sz="1800" b="1" dirty="0"/>
                        <a:t>Daniel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2218103"/>
                  </a:ext>
                </a:extLst>
              </a:tr>
              <a:tr h="855416">
                <a:tc>
                  <a:txBody>
                    <a:bodyPr/>
                    <a:lstStyle/>
                    <a:p>
                      <a:r>
                        <a:rPr lang="en-GB" sz="1800" b="1" dirty="0"/>
                        <a:t>Gary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160623"/>
                  </a:ext>
                </a:extLst>
              </a:tr>
              <a:tr h="855416">
                <a:tc>
                  <a:txBody>
                    <a:bodyPr/>
                    <a:lstStyle/>
                    <a:p>
                      <a:r>
                        <a:rPr lang="en-GB" sz="1800" b="1" dirty="0"/>
                        <a:t>Ryan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3434588"/>
                  </a:ext>
                </a:extLst>
              </a:tr>
              <a:tr h="855416">
                <a:tc>
                  <a:txBody>
                    <a:bodyPr/>
                    <a:lstStyle/>
                    <a:p>
                      <a:r>
                        <a:rPr lang="en-GB" sz="1800" b="1" dirty="0"/>
                        <a:t>Thomas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169471"/>
                  </a:ext>
                </a:extLst>
              </a:tr>
              <a:tr h="855416">
                <a:tc>
                  <a:txBody>
                    <a:bodyPr/>
                    <a:lstStyle/>
                    <a:p>
                      <a:r>
                        <a:rPr lang="en-GB" sz="1800" b="1" dirty="0"/>
                        <a:t>William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552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406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68829" y="1492926"/>
            <a:ext cx="5627171" cy="2277604"/>
          </a:xfrm>
        </p:spPr>
        <p:txBody>
          <a:bodyPr/>
          <a:lstStyle/>
          <a:p>
            <a:r>
              <a:rPr lang="en-GB" dirty="0"/>
              <a:t>Let’s Get Started…</a:t>
            </a:r>
          </a:p>
        </p:txBody>
      </p:sp>
    </p:spTree>
    <p:extLst>
      <p:ext uri="{BB962C8B-B14F-4D97-AF65-F5344CB8AC3E}">
        <p14:creationId xmlns:p14="http://schemas.microsoft.com/office/powerpoint/2010/main" val="91962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GB" dirty="0">
                <a:ln w="0"/>
                <a:latin typeface="+mj-lt"/>
              </a:rPr>
              <a:t>CHAT WINDOW</a:t>
            </a:r>
          </a:p>
          <a:p>
            <a:pPr>
              <a:lnSpc>
                <a:spcPct val="110000"/>
              </a:lnSpc>
            </a:pPr>
            <a:endParaRPr lang="en-GB" sz="2800" dirty="0">
              <a:ln w="0"/>
            </a:endParaRPr>
          </a:p>
          <a:p>
            <a:pPr>
              <a:lnSpc>
                <a:spcPct val="110000"/>
              </a:lnSpc>
            </a:pPr>
            <a:r>
              <a:rPr lang="en-GB" sz="2400" b="0" dirty="0">
                <a:ln w="0"/>
              </a:rPr>
              <a:t>Ask &amp; Answer Questions</a:t>
            </a:r>
          </a:p>
          <a:p>
            <a:pPr>
              <a:lnSpc>
                <a:spcPct val="110000"/>
              </a:lnSpc>
            </a:pPr>
            <a:r>
              <a:rPr lang="en-GB" sz="2400" b="0" dirty="0">
                <a:ln w="0"/>
              </a:rPr>
              <a:t>Add Comments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58702-937B-49B5-AB5D-B662205C21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569" y="574507"/>
            <a:ext cx="3529368" cy="57359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B43FB79-24E2-41DA-B689-509D1A399EE5}"/>
              </a:ext>
            </a:extLst>
          </p:cNvPr>
          <p:cNvSpPr/>
          <p:nvPr/>
        </p:nvSpPr>
        <p:spPr>
          <a:xfrm>
            <a:off x="7576458" y="5834743"/>
            <a:ext cx="1889760" cy="448750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417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3027" y="1205604"/>
            <a:ext cx="3657827" cy="3064853"/>
          </a:xfrm>
        </p:spPr>
        <p:txBody>
          <a:bodyPr>
            <a:normAutofit fontScale="92500" lnSpcReduction="20000"/>
          </a:bodyPr>
          <a:lstStyle/>
          <a:p>
            <a:r>
              <a:rPr lang="en-GB" sz="3600" dirty="0">
                <a:latin typeface="+mj-lt"/>
              </a:rPr>
              <a:t>REACTIONS</a:t>
            </a:r>
          </a:p>
          <a:p>
            <a:r>
              <a:rPr lang="en-GB" sz="3600" dirty="0">
                <a:latin typeface="+mj-lt"/>
              </a:rPr>
              <a:t>And</a:t>
            </a:r>
          </a:p>
          <a:p>
            <a:r>
              <a:rPr lang="en-GB" sz="3600" dirty="0">
                <a:latin typeface="+mj-lt"/>
              </a:rPr>
              <a:t>RAISED HANDS</a:t>
            </a:r>
          </a:p>
          <a:p>
            <a:endParaRPr lang="en-GB" sz="4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GB" sz="1700" dirty="0"/>
              <a:t>Finding a topic interesting? </a:t>
            </a:r>
          </a:p>
          <a:p>
            <a:pPr>
              <a:lnSpc>
                <a:spcPct val="150000"/>
              </a:lnSpc>
            </a:pPr>
            <a:r>
              <a:rPr lang="en-GB" sz="1700" dirty="0"/>
              <a:t>Got a Question?</a:t>
            </a:r>
          </a:p>
          <a:p>
            <a:pPr>
              <a:lnSpc>
                <a:spcPct val="150000"/>
              </a:lnSpc>
            </a:pPr>
            <a:endParaRPr lang="en-GB" sz="1700" dirty="0"/>
          </a:p>
          <a:p>
            <a:endParaRPr lang="en-GB" sz="40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3891B-F781-4C99-AF57-EC5DB7D66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3496" y="1205604"/>
            <a:ext cx="6734175" cy="1971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0810B-E644-4301-80DE-509AFF8C2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798" y="3746399"/>
            <a:ext cx="6083879" cy="175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2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1EE622-A9B2-45AB-AB61-5E52EB3D1D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Ticks and Crosses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4E54288-ABD8-46DA-B338-5250A8996896}"/>
              </a:ext>
            </a:extLst>
          </p:cNvPr>
          <p:cNvSpPr txBox="1">
            <a:spLocks/>
          </p:cNvSpPr>
          <p:nvPr/>
        </p:nvSpPr>
        <p:spPr>
          <a:xfrm>
            <a:off x="5037138" y="1349984"/>
            <a:ext cx="6579474" cy="107002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https://tick.qaalabs.com/AJB2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F3F5530A-5656-4CC2-B721-8D06FF1D16D0}"/>
              </a:ext>
            </a:extLst>
          </p:cNvPr>
          <p:cNvSpPr/>
          <p:nvPr/>
        </p:nvSpPr>
        <p:spPr>
          <a:xfrm>
            <a:off x="9472448" y="2173341"/>
            <a:ext cx="1839310" cy="1771588"/>
          </a:xfrm>
          <a:prstGeom prst="cloudCallout">
            <a:avLst>
              <a:gd name="adj1" fmla="val -68833"/>
              <a:gd name="adj2" fmla="val 49596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Laptop or phone is fine…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AF6FA-0460-4D4C-88C4-579D574D5DE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7138" y="2173341"/>
            <a:ext cx="4007056" cy="4292821"/>
          </a:xfrm>
          <a:prstGeom prst="rect">
            <a:avLst/>
          </a:prstGeo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B10F2352-869A-49E8-9640-1216FCEFE37F}"/>
              </a:ext>
            </a:extLst>
          </p:cNvPr>
          <p:cNvSpPr/>
          <p:nvPr/>
        </p:nvSpPr>
        <p:spPr>
          <a:xfrm>
            <a:off x="7130642" y="436228"/>
            <a:ext cx="3464653" cy="687897"/>
          </a:xfrm>
          <a:prstGeom prst="cloudCallout">
            <a:avLst>
              <a:gd name="adj1" fmla="val -14295"/>
              <a:gd name="adj2" fmla="val 9420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Copy and paste!</a:t>
            </a:r>
          </a:p>
        </p:txBody>
      </p:sp>
    </p:spTree>
    <p:extLst>
      <p:ext uri="{BB962C8B-B14F-4D97-AF65-F5344CB8AC3E}">
        <p14:creationId xmlns:p14="http://schemas.microsoft.com/office/powerpoint/2010/main" val="2779175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589417" y="-127322"/>
            <a:ext cx="7602583" cy="7233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207726" y="1960591"/>
            <a:ext cx="6792686" cy="3316401"/>
          </a:xfrm>
        </p:spPr>
        <p:txBody>
          <a:bodyPr>
            <a:normAutofit/>
          </a:bodyPr>
          <a:lstStyle/>
          <a:p>
            <a:pPr algn="ctr"/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Annotation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Tools</a:t>
            </a:r>
            <a:br>
              <a:rPr lang="en-GB" sz="4400" dirty="0">
                <a:solidFill>
                  <a:schemeClr val="bg1"/>
                </a:solidFill>
              </a:rPr>
            </a:b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LEFT SIDE OF SCREEN 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732" t="-5388" r="-9847" b="6180"/>
          <a:stretch/>
        </p:blipFill>
        <p:spPr>
          <a:xfrm>
            <a:off x="218844" y="145121"/>
            <a:ext cx="776377" cy="4830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397540" y="2933400"/>
            <a:ext cx="1012837" cy="1023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58481-68A0-4C32-9265-33C665A14A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363" y="3428999"/>
            <a:ext cx="885825" cy="304430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64D541E-238B-47B3-AB32-7D364D5C53CD}"/>
              </a:ext>
            </a:extLst>
          </p:cNvPr>
          <p:cNvSpPr/>
          <p:nvPr/>
        </p:nvSpPr>
        <p:spPr>
          <a:xfrm>
            <a:off x="2170289" y="3239815"/>
            <a:ext cx="1421654" cy="534052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Arrow Tool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0E2C11-F5C7-4CC9-A1F7-D485572375BE}"/>
              </a:ext>
            </a:extLst>
          </p:cNvPr>
          <p:cNvSpPr/>
          <p:nvPr/>
        </p:nvSpPr>
        <p:spPr>
          <a:xfrm>
            <a:off x="2170289" y="3936085"/>
            <a:ext cx="1421654" cy="258717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Text Tool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5F4EC0-B7AD-4007-B3B8-0872EB2B78A1}"/>
              </a:ext>
            </a:extLst>
          </p:cNvPr>
          <p:cNvSpPr/>
          <p:nvPr/>
        </p:nvSpPr>
        <p:spPr>
          <a:xfrm>
            <a:off x="2170289" y="4493173"/>
            <a:ext cx="1421655" cy="570136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Ticks &amp; Crosses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17B1529-40A1-4410-A112-3312E22E85FF}"/>
              </a:ext>
            </a:extLst>
          </p:cNvPr>
          <p:cNvSpPr/>
          <p:nvPr/>
        </p:nvSpPr>
        <p:spPr>
          <a:xfrm>
            <a:off x="2170288" y="5673097"/>
            <a:ext cx="1421655" cy="258717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Text Colour Change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234C3-2186-453C-B66F-F1C71CD325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88" y="386660"/>
            <a:ext cx="809625" cy="3514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9349E19-DD4D-43A6-B7C0-F4C609650B4F}"/>
              </a:ext>
            </a:extLst>
          </p:cNvPr>
          <p:cNvSpPr/>
          <p:nvPr/>
        </p:nvSpPr>
        <p:spPr>
          <a:xfrm>
            <a:off x="1035250" y="480848"/>
            <a:ext cx="1993700" cy="964011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Click Annotation Tools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19C840-A80A-4539-AC92-12D83CF5F725}"/>
              </a:ext>
            </a:extLst>
          </p:cNvPr>
          <p:cNvCxnSpPr/>
          <p:nvPr/>
        </p:nvCxnSpPr>
        <p:spPr>
          <a:xfrm>
            <a:off x="1828800" y="1590675"/>
            <a:ext cx="0" cy="1590675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66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utline map of Britain - royalty free editable vector map - Maproom">
            <a:extLst>
              <a:ext uri="{FF2B5EF4-FFF2-40B4-BE49-F238E27FC236}">
                <a16:creationId xmlns:a16="http://schemas.microsoft.com/office/drawing/2014/main" id="{536A35FA-8192-4223-BD26-50FA0546C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5500" y="0"/>
            <a:ext cx="5459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AA5AF-EFE2-46F8-87C5-D111292364C8}"/>
              </a:ext>
            </a:extLst>
          </p:cNvPr>
          <p:cNvSpPr txBox="1"/>
          <p:nvPr/>
        </p:nvSpPr>
        <p:spPr>
          <a:xfrm>
            <a:off x="8924081" y="752354"/>
            <a:ext cx="2754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Use the annotation tools to show where you are...</a:t>
            </a:r>
          </a:p>
        </p:txBody>
      </p:sp>
    </p:spTree>
    <p:extLst>
      <p:ext uri="{BB962C8B-B14F-4D97-AF65-F5344CB8AC3E}">
        <p14:creationId xmlns:p14="http://schemas.microsoft.com/office/powerpoint/2010/main" val="766926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Just ask</a:t>
            </a:r>
          </a:p>
          <a:p>
            <a:r>
              <a:rPr lang="en-GB" sz="2400" dirty="0"/>
              <a:t>Please interrupt me!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89390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017459" y="960100"/>
            <a:ext cx="8816732" cy="922432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+mj-lt"/>
              </a:rPr>
              <a:t>General timings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17459" y="1882532"/>
            <a:ext cx="8936002" cy="2371901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09:30 start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16:30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12:30 - 13:30 lunch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10 minute break about every hour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E81F6D2-42EB-49B8-BBA1-49DD28B55271}"/>
              </a:ext>
            </a:extLst>
          </p:cNvPr>
          <p:cNvSpPr txBox="1">
            <a:spLocks/>
          </p:cNvSpPr>
          <p:nvPr/>
        </p:nvSpPr>
        <p:spPr>
          <a:xfrm>
            <a:off x="3017459" y="4759860"/>
            <a:ext cx="8936002" cy="191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623521936"/>
      </p:ext>
    </p:extLst>
  </p:cSld>
  <p:clrMapOvr>
    <a:masterClrMapping/>
  </p:clrMapOvr>
</p:sld>
</file>

<file path=ppt/theme/theme1.xml><?xml version="1.0" encoding="utf-8"?>
<a:theme xmlns:a="http://schemas.openxmlformats.org/drawingml/2006/main" name="Housekeeping">
  <a:themeElements>
    <a:clrScheme name="QA Branding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ing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(New!) Branding.potx" id="{83DCB673-379A-45B6-B7B1-E12343F6BFED}" vid="{767C81DF-5EBE-4E64-A0EB-8813F6732124}"/>
    </a:ext>
  </a:extLst>
</a:theme>
</file>

<file path=ppt/theme/theme2.xml><?xml version="1.0" encoding="utf-8"?>
<a:theme xmlns:a="http://schemas.openxmlformats.org/drawingml/2006/main" name="Arrows &amp;&amp; Content">
  <a:themeElements>
    <a:clrScheme name="QA Branding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ing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(New!) Branding.potx" id="{83DCB673-379A-45B6-B7B1-E12343F6BFED}" vid="{DA9CF464-D0D6-4695-AFC6-3293B48FAD97}"/>
    </a:ext>
  </a:extLst>
</a:theme>
</file>

<file path=ppt/theme/theme3.xml><?xml version="1.0" encoding="utf-8"?>
<a:theme xmlns:a="http://schemas.openxmlformats.org/drawingml/2006/main" name="People">
  <a:themeElements>
    <a:clrScheme name="QA Branding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ing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(New!) Branding.potx" id="{83DCB673-379A-45B6-B7B1-E12343F6BFED}" vid="{12D1817D-E4DD-4395-8BCE-C12B090B7198}"/>
    </a:ext>
  </a:extLst>
</a:theme>
</file>

<file path=ppt/theme/theme4.xml><?xml version="1.0" encoding="utf-8"?>
<a:theme xmlns:a="http://schemas.openxmlformats.org/drawingml/2006/main" name="1_Arrows">
  <a:themeElements>
    <a:clrScheme name="QA Mixed">
      <a:dk1>
        <a:srgbClr val="004050"/>
      </a:dk1>
      <a:lt1>
        <a:sysClr val="window" lastClr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 Slides (New Branding).potx" id="{DDCF9AE5-F7D6-49ED-B886-49D685730D70}" vid="{FEDE240D-D909-44ED-91CB-E279E6B83FB7}"/>
    </a:ext>
  </a:extLst>
</a:theme>
</file>

<file path=ppt/theme/theme5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People">
  <a:themeElements>
    <a:clrScheme name="QA Branding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ing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(New!) Branding.potx" id="{83DCB673-379A-45B6-B7B1-E12343F6BFED}" vid="{12D1817D-E4DD-4395-8BCE-C12B090B7198}"/>
    </a:ext>
  </a:extLst>
</a:theme>
</file>

<file path=ppt/theme/theme7.xml><?xml version="1.0" encoding="utf-8"?>
<a:theme xmlns:a="http://schemas.openxmlformats.org/drawingml/2006/main" name="Master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QA Branding">
    <a:dk1>
      <a:srgbClr val="004050"/>
    </a:dk1>
    <a:lt1>
      <a:srgbClr val="FFFFFF"/>
    </a:lt1>
    <a:dk2>
      <a:srgbClr val="00EDB5"/>
    </a:dk2>
    <a:lt2>
      <a:srgbClr val="FFFFFF"/>
    </a:lt2>
    <a:accent1>
      <a:srgbClr val="004050"/>
    </a:accent1>
    <a:accent2>
      <a:srgbClr val="00EDB5"/>
    </a:accent2>
    <a:accent3>
      <a:srgbClr val="7F007D"/>
    </a:accent3>
    <a:accent4>
      <a:srgbClr val="FF004C"/>
    </a:accent4>
    <a:accent5>
      <a:srgbClr val="F8D237"/>
    </a:accent5>
    <a:accent6>
      <a:srgbClr val="F3612C"/>
    </a:accent6>
    <a:hlink>
      <a:srgbClr val="004050"/>
    </a:hlink>
    <a:folHlink>
      <a:srgbClr val="00EDB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Course Slides Dec 2019</Template>
  <TotalTime>900</TotalTime>
  <Words>882</Words>
  <Application>Microsoft Office PowerPoint</Application>
  <PresentationFormat>Widescreen</PresentationFormat>
  <Paragraphs>185</Paragraphs>
  <Slides>22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22</vt:i4>
      </vt:variant>
    </vt:vector>
  </HeadingPairs>
  <TitlesOfParts>
    <vt:vector size="38" baseType="lpstr">
      <vt:lpstr>Montserrat Black</vt:lpstr>
      <vt:lpstr>Consolas</vt:lpstr>
      <vt:lpstr>Montserrat</vt:lpstr>
      <vt:lpstr>Calibri Light</vt:lpstr>
      <vt:lpstr>Wingdings</vt:lpstr>
      <vt:lpstr>Arial</vt:lpstr>
      <vt:lpstr>Segoe UI</vt:lpstr>
      <vt:lpstr>Krana Fat B</vt:lpstr>
      <vt:lpstr>Calibri</vt:lpstr>
      <vt:lpstr>Housekeeping</vt:lpstr>
      <vt:lpstr>Arrows &amp;&amp; Content</vt:lpstr>
      <vt:lpstr>People</vt:lpstr>
      <vt:lpstr>1_Arrows</vt:lpstr>
      <vt:lpstr>Office Theme</vt:lpstr>
      <vt:lpstr>1_People</vt:lpstr>
      <vt:lpstr>Master</vt:lpstr>
      <vt:lpstr>Welcome to DXD L4 DevOps Culture and Methodologies</vt:lpstr>
      <vt:lpstr>PowerPoint Presentation</vt:lpstr>
      <vt:lpstr>PowerPoint Presentation</vt:lpstr>
      <vt:lpstr>PowerPoint Presentation</vt:lpstr>
      <vt:lpstr>PowerPoint Presentation</vt:lpstr>
      <vt:lpstr> Annotation Tools  LEFT SIDE OF SCREEN </vt:lpstr>
      <vt:lpstr>PowerPoint Presentation</vt:lpstr>
      <vt:lpstr>Questions?</vt:lpstr>
      <vt:lpstr>PowerPoint Presentation</vt:lpstr>
      <vt:lpstr>PowerPoint Presentation</vt:lpstr>
      <vt:lpstr>PowerPoint Presentation</vt:lpstr>
      <vt:lpstr>PowerPoint Presentation</vt:lpstr>
      <vt:lpstr>Course materials</vt:lpstr>
      <vt:lpstr>DEVELOPMENT ENVIRONMENT</vt:lpstr>
      <vt:lpstr>Online Learning Survey</vt:lpstr>
      <vt:lpstr>End of Module Reflection / Submission</vt:lpstr>
      <vt:lpstr>Apply and Prove Activity</vt:lpstr>
      <vt:lpstr>Introductions</vt:lpstr>
      <vt:lpstr>About me...</vt:lpstr>
      <vt:lpstr>PowerPoint Presentation</vt:lpstr>
      <vt:lpstr>PowerPoint Presentation</vt:lpstr>
      <vt:lpstr>Let’s Get Started…</vt:lpstr>
    </vt:vector>
  </TitlesOfParts>
  <Company>QA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title here</dc:title>
  <dc:creator>Atkinson-Weller, Jane</dc:creator>
  <cp:lastModifiedBy>Andrew Burgess</cp:lastModifiedBy>
  <cp:revision>67</cp:revision>
  <cp:lastPrinted>2020-10-19T14:05:57Z</cp:lastPrinted>
  <dcterms:created xsi:type="dcterms:W3CDTF">2020-09-15T07:51:55Z</dcterms:created>
  <dcterms:modified xsi:type="dcterms:W3CDTF">2021-04-14T09:25:08Z</dcterms:modified>
</cp:coreProperties>
</file>